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6" r:id="rId2"/>
  </p:sldMasterIdLst>
  <p:notesMasterIdLst>
    <p:notesMasterId r:id="rId49"/>
  </p:notesMasterIdLst>
  <p:sldIdLst>
    <p:sldId id="319" r:id="rId3"/>
    <p:sldId id="5402" r:id="rId4"/>
    <p:sldId id="5439" r:id="rId5"/>
    <p:sldId id="258" r:id="rId6"/>
    <p:sldId id="5403" r:id="rId7"/>
    <p:sldId id="257" r:id="rId8"/>
    <p:sldId id="5436" r:id="rId9"/>
    <p:sldId id="5437" r:id="rId10"/>
    <p:sldId id="5438" r:id="rId11"/>
    <p:sldId id="5404" r:id="rId12"/>
    <p:sldId id="5405" r:id="rId13"/>
    <p:sldId id="5406" r:id="rId14"/>
    <p:sldId id="5407" r:id="rId15"/>
    <p:sldId id="5408" r:id="rId16"/>
    <p:sldId id="5409" r:id="rId17"/>
    <p:sldId id="281" r:id="rId18"/>
    <p:sldId id="5410" r:id="rId19"/>
    <p:sldId id="5411" r:id="rId20"/>
    <p:sldId id="286" r:id="rId21"/>
    <p:sldId id="5412" r:id="rId22"/>
    <p:sldId id="5413" r:id="rId23"/>
    <p:sldId id="5414" r:id="rId24"/>
    <p:sldId id="292" r:id="rId25"/>
    <p:sldId id="5415" r:id="rId26"/>
    <p:sldId id="5416" r:id="rId27"/>
    <p:sldId id="5417" r:id="rId28"/>
    <p:sldId id="5418" r:id="rId29"/>
    <p:sldId id="5419" r:id="rId30"/>
    <p:sldId id="507" r:id="rId31"/>
    <p:sldId id="5421" r:id="rId32"/>
    <p:sldId id="5422" r:id="rId33"/>
    <p:sldId id="5319" r:id="rId34"/>
    <p:sldId id="5425" r:id="rId35"/>
    <p:sldId id="5426" r:id="rId36"/>
    <p:sldId id="5427" r:id="rId37"/>
    <p:sldId id="304" r:id="rId38"/>
    <p:sldId id="5399" r:id="rId39"/>
    <p:sldId id="5400" r:id="rId40"/>
    <p:sldId id="320" r:id="rId41"/>
    <p:sldId id="5323" r:id="rId42"/>
    <p:sldId id="312" r:id="rId43"/>
    <p:sldId id="313" r:id="rId44"/>
    <p:sldId id="5320" r:id="rId45"/>
    <p:sldId id="2147472417" r:id="rId46"/>
    <p:sldId id="2147472418" r:id="rId47"/>
    <p:sldId id="5433" r:id="rId48"/>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p:scale>
          <a:sx n="50" d="100"/>
          <a:sy n="50" d="100"/>
        </p:scale>
        <p:origin x="1284" y="264"/>
      </p:cViewPr>
      <p:guideLst/>
    </p:cSldViewPr>
  </p:slideViewPr>
  <p:notesTextViewPr>
    <p:cViewPr>
      <p:scale>
        <a:sx n="1" d="1"/>
        <a:sy n="1" d="1"/>
      </p:scale>
      <p:origin x="0" y="0"/>
    </p:cViewPr>
  </p:notesTextViewPr>
  <p:sorterViewPr>
    <p:cViewPr varScale="1">
      <p:scale>
        <a:sx n="100" d="100"/>
        <a:sy n="100" d="100"/>
      </p:scale>
      <p:origin x="0" y="-1825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1C0A9A1-42D1-4567-B353-45DCED408C5E}" type="doc">
      <dgm:prSet loTypeId="urn:microsoft.com/office/officeart/2008/layout/AlternatingPictureBlocks" loCatId="list" qsTypeId="urn:microsoft.com/office/officeart/2005/8/quickstyle/simple5" qsCatId="simple" csTypeId="urn:microsoft.com/office/officeart/2005/8/colors/colorful3" csCatId="colorful" phldr="1"/>
      <dgm:spPr/>
    </dgm:pt>
    <dgm:pt modelId="{F87CC43A-0EC3-4AE8-A59E-2690C4484DD7}">
      <dgm:prSet phldrT="[Testo]"/>
      <dgm:spPr/>
      <dgm:t>
        <a:bodyPr/>
        <a:lstStyle/>
        <a:p>
          <a:r>
            <a:rPr lang="it-IT" b="1" dirty="0"/>
            <a:t>PEA 600 mg</a:t>
          </a:r>
        </a:p>
        <a:p>
          <a:r>
            <a:rPr lang="it-IT" b="1" dirty="0"/>
            <a:t>(27%)</a:t>
          </a:r>
        </a:p>
      </dgm:t>
    </dgm:pt>
    <dgm:pt modelId="{B4DA40C0-4401-4F96-A039-E110F0CAC899}" type="parTrans" cxnId="{5D423A96-C4F1-44B2-BA93-58BAA0D0D450}">
      <dgm:prSet/>
      <dgm:spPr/>
      <dgm:t>
        <a:bodyPr/>
        <a:lstStyle/>
        <a:p>
          <a:endParaRPr lang="it-IT" b="1"/>
        </a:p>
      </dgm:t>
    </dgm:pt>
    <dgm:pt modelId="{62068F5E-52F8-4C56-A08A-72A148ECE9EA}" type="sibTrans" cxnId="{5D423A96-C4F1-44B2-BA93-58BAA0D0D450}">
      <dgm:prSet/>
      <dgm:spPr/>
      <dgm:t>
        <a:bodyPr/>
        <a:lstStyle/>
        <a:p>
          <a:endParaRPr lang="it-IT" b="1"/>
        </a:p>
      </dgm:t>
    </dgm:pt>
    <dgm:pt modelId="{101141F8-2680-46CF-8BFE-344021EDE4F3}">
      <dgm:prSet phldrT="[Testo]"/>
      <dgm:spPr/>
      <dgm:t>
        <a:bodyPr/>
        <a:lstStyle/>
        <a:p>
          <a:r>
            <a:rPr lang="it-IT" b="1" dirty="0"/>
            <a:t>LAC 1.000 mg</a:t>
          </a:r>
        </a:p>
        <a:p>
          <a:r>
            <a:rPr lang="it-IT" b="1" dirty="0"/>
            <a:t>(45%)</a:t>
          </a:r>
        </a:p>
      </dgm:t>
    </dgm:pt>
    <dgm:pt modelId="{8AAE4CDC-7269-4131-8B10-0C1C046DBF10}" type="parTrans" cxnId="{1A63B623-21F0-4CC0-A2FA-5EDA9EC04202}">
      <dgm:prSet/>
      <dgm:spPr/>
      <dgm:t>
        <a:bodyPr/>
        <a:lstStyle/>
        <a:p>
          <a:endParaRPr lang="it-IT" b="1"/>
        </a:p>
      </dgm:t>
    </dgm:pt>
    <dgm:pt modelId="{0204E55D-5E35-4428-98F1-3570D3D9D389}" type="sibTrans" cxnId="{1A63B623-21F0-4CC0-A2FA-5EDA9EC04202}">
      <dgm:prSet/>
      <dgm:spPr/>
      <dgm:t>
        <a:bodyPr/>
        <a:lstStyle/>
        <a:p>
          <a:endParaRPr lang="it-IT" b="1"/>
        </a:p>
      </dgm:t>
    </dgm:pt>
    <dgm:pt modelId="{9C315AA1-6BE6-4D93-A26F-7975F6EAD3B5}">
      <dgm:prSet phldrT="[Testo]"/>
      <dgm:spPr/>
      <dgm:t>
        <a:bodyPr/>
        <a:lstStyle/>
        <a:p>
          <a:r>
            <a:rPr lang="it-IT" b="1" dirty="0"/>
            <a:t>ALA 600 mg</a:t>
          </a:r>
        </a:p>
        <a:p>
          <a:r>
            <a:rPr lang="it-IT" b="1" dirty="0"/>
            <a:t>(27%)</a:t>
          </a:r>
        </a:p>
      </dgm:t>
    </dgm:pt>
    <dgm:pt modelId="{718489E9-393C-447A-9392-A8AB8F6EEE1F}" type="parTrans" cxnId="{EF66ED29-624C-4E19-AB0E-E95406D13500}">
      <dgm:prSet/>
      <dgm:spPr/>
      <dgm:t>
        <a:bodyPr/>
        <a:lstStyle/>
        <a:p>
          <a:endParaRPr lang="it-IT" b="1"/>
        </a:p>
      </dgm:t>
    </dgm:pt>
    <dgm:pt modelId="{E35199FD-C3CA-423D-9A10-B9FB06A4A1D6}" type="sibTrans" cxnId="{EF66ED29-624C-4E19-AB0E-E95406D13500}">
      <dgm:prSet/>
      <dgm:spPr/>
      <dgm:t>
        <a:bodyPr/>
        <a:lstStyle/>
        <a:p>
          <a:endParaRPr lang="it-IT" b="1"/>
        </a:p>
      </dgm:t>
    </dgm:pt>
    <dgm:pt modelId="{27C94FA3-0F26-4523-8352-DC8BD2EF4F09}" type="pres">
      <dgm:prSet presAssocID="{21C0A9A1-42D1-4567-B353-45DCED408C5E}" presName="linearFlow" presStyleCnt="0">
        <dgm:presLayoutVars>
          <dgm:dir/>
          <dgm:resizeHandles val="exact"/>
        </dgm:presLayoutVars>
      </dgm:prSet>
      <dgm:spPr/>
    </dgm:pt>
    <dgm:pt modelId="{714CA74E-B6AF-4359-B3B6-1E7BA95616DC}" type="pres">
      <dgm:prSet presAssocID="{F87CC43A-0EC3-4AE8-A59E-2690C4484DD7}" presName="comp" presStyleCnt="0"/>
      <dgm:spPr/>
    </dgm:pt>
    <dgm:pt modelId="{2530CA50-BF2F-40CB-B1A1-E023DD658C6A}" type="pres">
      <dgm:prSet presAssocID="{F87CC43A-0EC3-4AE8-A59E-2690C4484DD7}" presName="rect2" presStyleLbl="node1" presStyleIdx="0" presStyleCnt="3">
        <dgm:presLayoutVars>
          <dgm:bulletEnabled val="1"/>
        </dgm:presLayoutVars>
      </dgm:prSet>
      <dgm:spPr/>
    </dgm:pt>
    <dgm:pt modelId="{9F8D9C2C-1573-418D-8F60-B890CB5D2DC8}" type="pres">
      <dgm:prSet presAssocID="{F87CC43A-0EC3-4AE8-A59E-2690C4484DD7}" presName="rect1" presStyleLbl="lnNode1" presStyleIdx="0" presStyleCnt="3"/>
      <dgm:spPr/>
    </dgm:pt>
    <dgm:pt modelId="{E08BE2DB-4BED-4129-9EC8-FE6731E8EA92}" type="pres">
      <dgm:prSet presAssocID="{62068F5E-52F8-4C56-A08A-72A148ECE9EA}" presName="sibTrans" presStyleCnt="0"/>
      <dgm:spPr/>
    </dgm:pt>
    <dgm:pt modelId="{E6B93BC5-5F5E-4423-808D-2CE1FA4E49DA}" type="pres">
      <dgm:prSet presAssocID="{101141F8-2680-46CF-8BFE-344021EDE4F3}" presName="comp" presStyleCnt="0"/>
      <dgm:spPr/>
    </dgm:pt>
    <dgm:pt modelId="{BA74A2A8-C63C-49C3-B7D0-FF78CC6BB414}" type="pres">
      <dgm:prSet presAssocID="{101141F8-2680-46CF-8BFE-344021EDE4F3}" presName="rect2" presStyleLbl="node1" presStyleIdx="1" presStyleCnt="3">
        <dgm:presLayoutVars>
          <dgm:bulletEnabled val="1"/>
        </dgm:presLayoutVars>
      </dgm:prSet>
      <dgm:spPr/>
    </dgm:pt>
    <dgm:pt modelId="{BDC3DED2-D949-4665-8C7C-38601177A596}" type="pres">
      <dgm:prSet presAssocID="{101141F8-2680-46CF-8BFE-344021EDE4F3}" presName="rect1" presStyleLbl="lnNode1" presStyleIdx="1" presStyleCnt="3"/>
      <dgm:spPr/>
    </dgm:pt>
    <dgm:pt modelId="{DB838C1A-F8FC-453B-962F-A5FA295FF2B8}" type="pres">
      <dgm:prSet presAssocID="{0204E55D-5E35-4428-98F1-3570D3D9D389}" presName="sibTrans" presStyleCnt="0"/>
      <dgm:spPr/>
    </dgm:pt>
    <dgm:pt modelId="{F1651670-7747-4A66-A9A5-1D547E7B1D34}" type="pres">
      <dgm:prSet presAssocID="{9C315AA1-6BE6-4D93-A26F-7975F6EAD3B5}" presName="comp" presStyleCnt="0"/>
      <dgm:spPr/>
    </dgm:pt>
    <dgm:pt modelId="{6575190E-CDF1-4A87-88EA-623A2EAB56A7}" type="pres">
      <dgm:prSet presAssocID="{9C315AA1-6BE6-4D93-A26F-7975F6EAD3B5}" presName="rect2" presStyleLbl="node1" presStyleIdx="2" presStyleCnt="3">
        <dgm:presLayoutVars>
          <dgm:bulletEnabled val="1"/>
        </dgm:presLayoutVars>
      </dgm:prSet>
      <dgm:spPr/>
    </dgm:pt>
    <dgm:pt modelId="{BEE2AF4A-4EAF-4D89-AE97-FE702C4A5CDD}" type="pres">
      <dgm:prSet presAssocID="{9C315AA1-6BE6-4D93-A26F-7975F6EAD3B5}" presName="rect1" presStyleLbl="lnNode1" presStyleIdx="2" presStyleCnt="3"/>
      <dgm:spPr/>
    </dgm:pt>
  </dgm:ptLst>
  <dgm:cxnLst>
    <dgm:cxn modelId="{1A63B623-21F0-4CC0-A2FA-5EDA9EC04202}" srcId="{21C0A9A1-42D1-4567-B353-45DCED408C5E}" destId="{101141F8-2680-46CF-8BFE-344021EDE4F3}" srcOrd="1" destOrd="0" parTransId="{8AAE4CDC-7269-4131-8B10-0C1C046DBF10}" sibTransId="{0204E55D-5E35-4428-98F1-3570D3D9D389}"/>
    <dgm:cxn modelId="{EF66ED29-624C-4E19-AB0E-E95406D13500}" srcId="{21C0A9A1-42D1-4567-B353-45DCED408C5E}" destId="{9C315AA1-6BE6-4D93-A26F-7975F6EAD3B5}" srcOrd="2" destOrd="0" parTransId="{718489E9-393C-447A-9392-A8AB8F6EEE1F}" sibTransId="{E35199FD-C3CA-423D-9A10-B9FB06A4A1D6}"/>
    <dgm:cxn modelId="{EF3EBC2A-A6CC-4778-9D05-2A99E973483D}" type="presOf" srcId="{9C315AA1-6BE6-4D93-A26F-7975F6EAD3B5}" destId="{6575190E-CDF1-4A87-88EA-623A2EAB56A7}" srcOrd="0" destOrd="0" presId="urn:microsoft.com/office/officeart/2008/layout/AlternatingPictureBlocks"/>
    <dgm:cxn modelId="{10E47957-0F97-425C-9656-405AF9E69927}" type="presOf" srcId="{21C0A9A1-42D1-4567-B353-45DCED408C5E}" destId="{27C94FA3-0F26-4523-8352-DC8BD2EF4F09}" srcOrd="0" destOrd="0" presId="urn:microsoft.com/office/officeart/2008/layout/AlternatingPictureBlocks"/>
    <dgm:cxn modelId="{5D423A96-C4F1-44B2-BA93-58BAA0D0D450}" srcId="{21C0A9A1-42D1-4567-B353-45DCED408C5E}" destId="{F87CC43A-0EC3-4AE8-A59E-2690C4484DD7}" srcOrd="0" destOrd="0" parTransId="{B4DA40C0-4401-4F96-A039-E110F0CAC899}" sibTransId="{62068F5E-52F8-4C56-A08A-72A148ECE9EA}"/>
    <dgm:cxn modelId="{DC22E4AE-D10A-45A6-A471-7097FF71AB12}" type="presOf" srcId="{101141F8-2680-46CF-8BFE-344021EDE4F3}" destId="{BA74A2A8-C63C-49C3-B7D0-FF78CC6BB414}" srcOrd="0" destOrd="0" presId="urn:microsoft.com/office/officeart/2008/layout/AlternatingPictureBlocks"/>
    <dgm:cxn modelId="{EC0415EE-EB0C-45B5-B03B-C6F05D52792D}" type="presOf" srcId="{F87CC43A-0EC3-4AE8-A59E-2690C4484DD7}" destId="{2530CA50-BF2F-40CB-B1A1-E023DD658C6A}" srcOrd="0" destOrd="0" presId="urn:microsoft.com/office/officeart/2008/layout/AlternatingPictureBlocks"/>
    <dgm:cxn modelId="{33A33220-D784-4676-8C17-ED75BE5D59FF}" type="presParOf" srcId="{27C94FA3-0F26-4523-8352-DC8BD2EF4F09}" destId="{714CA74E-B6AF-4359-B3B6-1E7BA95616DC}" srcOrd="0" destOrd="0" presId="urn:microsoft.com/office/officeart/2008/layout/AlternatingPictureBlocks"/>
    <dgm:cxn modelId="{55723645-F915-4598-9388-1D533B09CD8A}" type="presParOf" srcId="{714CA74E-B6AF-4359-B3B6-1E7BA95616DC}" destId="{2530CA50-BF2F-40CB-B1A1-E023DD658C6A}" srcOrd="0" destOrd="0" presId="urn:microsoft.com/office/officeart/2008/layout/AlternatingPictureBlocks"/>
    <dgm:cxn modelId="{8C1A9927-0CE4-474A-ACA5-C807AE0B1A15}" type="presParOf" srcId="{714CA74E-B6AF-4359-B3B6-1E7BA95616DC}" destId="{9F8D9C2C-1573-418D-8F60-B890CB5D2DC8}" srcOrd="1" destOrd="0" presId="urn:microsoft.com/office/officeart/2008/layout/AlternatingPictureBlocks"/>
    <dgm:cxn modelId="{374C30F6-D492-466B-8B87-FF7BE2B1DC1A}" type="presParOf" srcId="{27C94FA3-0F26-4523-8352-DC8BD2EF4F09}" destId="{E08BE2DB-4BED-4129-9EC8-FE6731E8EA92}" srcOrd="1" destOrd="0" presId="urn:microsoft.com/office/officeart/2008/layout/AlternatingPictureBlocks"/>
    <dgm:cxn modelId="{F95DDCC2-86C5-4B9F-9C11-9FAF90C27C68}" type="presParOf" srcId="{27C94FA3-0F26-4523-8352-DC8BD2EF4F09}" destId="{E6B93BC5-5F5E-4423-808D-2CE1FA4E49DA}" srcOrd="2" destOrd="0" presId="urn:microsoft.com/office/officeart/2008/layout/AlternatingPictureBlocks"/>
    <dgm:cxn modelId="{0F790621-72B8-4FEF-9905-913E452ED466}" type="presParOf" srcId="{E6B93BC5-5F5E-4423-808D-2CE1FA4E49DA}" destId="{BA74A2A8-C63C-49C3-B7D0-FF78CC6BB414}" srcOrd="0" destOrd="0" presId="urn:microsoft.com/office/officeart/2008/layout/AlternatingPictureBlocks"/>
    <dgm:cxn modelId="{77DC61AC-29E9-4776-B7D9-08689FFC0CFA}" type="presParOf" srcId="{E6B93BC5-5F5E-4423-808D-2CE1FA4E49DA}" destId="{BDC3DED2-D949-4665-8C7C-38601177A596}" srcOrd="1" destOrd="0" presId="urn:microsoft.com/office/officeart/2008/layout/AlternatingPictureBlocks"/>
    <dgm:cxn modelId="{E084371E-5222-4A1F-9169-DBF62F1D5F33}" type="presParOf" srcId="{27C94FA3-0F26-4523-8352-DC8BD2EF4F09}" destId="{DB838C1A-F8FC-453B-962F-A5FA295FF2B8}" srcOrd="3" destOrd="0" presId="urn:microsoft.com/office/officeart/2008/layout/AlternatingPictureBlocks"/>
    <dgm:cxn modelId="{C6D670A3-1CD5-46E6-8C38-4F97DEE620BA}" type="presParOf" srcId="{27C94FA3-0F26-4523-8352-DC8BD2EF4F09}" destId="{F1651670-7747-4A66-A9A5-1D547E7B1D34}" srcOrd="4" destOrd="0" presId="urn:microsoft.com/office/officeart/2008/layout/AlternatingPictureBlocks"/>
    <dgm:cxn modelId="{98C26236-57DF-4BA6-9940-7731085D58CB}" type="presParOf" srcId="{F1651670-7747-4A66-A9A5-1D547E7B1D34}" destId="{6575190E-CDF1-4A87-88EA-623A2EAB56A7}" srcOrd="0" destOrd="0" presId="urn:microsoft.com/office/officeart/2008/layout/AlternatingPictureBlocks"/>
    <dgm:cxn modelId="{EDEF2ADC-F42F-4F6E-806E-DE4B7E45A895}" type="presParOf" srcId="{F1651670-7747-4A66-A9A5-1D547E7B1D34}" destId="{BEE2AF4A-4EAF-4D89-AE97-FE702C4A5CDD}" srcOrd="1" destOrd="0" presId="urn:microsoft.com/office/officeart/2008/layout/AlternatingPictureBlock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30CA50-BF2F-40CB-B1A1-E023DD658C6A}">
      <dsp:nvSpPr>
        <dsp:cNvPr id="0" name=""/>
        <dsp:cNvSpPr/>
      </dsp:nvSpPr>
      <dsp:spPr>
        <a:xfrm>
          <a:off x="1614559" y="695"/>
          <a:ext cx="1848640" cy="836110"/>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b="1" kern="1200" dirty="0"/>
            <a:t>PEA 600 mg</a:t>
          </a:r>
        </a:p>
        <a:p>
          <a:pPr marL="0" lvl="0" indent="0" algn="ctr" defTabSz="889000">
            <a:lnSpc>
              <a:spcPct val="90000"/>
            </a:lnSpc>
            <a:spcBef>
              <a:spcPct val="0"/>
            </a:spcBef>
            <a:spcAft>
              <a:spcPct val="35000"/>
            </a:spcAft>
            <a:buNone/>
          </a:pPr>
          <a:r>
            <a:rPr lang="it-IT" sz="2000" b="1" kern="1200" dirty="0"/>
            <a:t>(27%)</a:t>
          </a:r>
        </a:p>
      </dsp:txBody>
      <dsp:txXfrm>
        <a:off x="1614559" y="695"/>
        <a:ext cx="1848640" cy="836110"/>
      </dsp:txXfrm>
    </dsp:sp>
    <dsp:sp modelId="{9F8D9C2C-1573-418D-8F60-B890CB5D2DC8}">
      <dsp:nvSpPr>
        <dsp:cNvPr id="0" name=""/>
        <dsp:cNvSpPr/>
      </dsp:nvSpPr>
      <dsp:spPr>
        <a:xfrm>
          <a:off x="704034" y="695"/>
          <a:ext cx="827749" cy="836110"/>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BA74A2A8-C63C-49C3-B7D0-FF78CC6BB414}">
      <dsp:nvSpPr>
        <dsp:cNvPr id="0" name=""/>
        <dsp:cNvSpPr/>
      </dsp:nvSpPr>
      <dsp:spPr>
        <a:xfrm>
          <a:off x="704034" y="974764"/>
          <a:ext cx="1848640" cy="836110"/>
        </a:xfrm>
        <a:prstGeom prst="rect">
          <a:avLst/>
        </a:prstGeom>
        <a:gradFill rotWithShape="0">
          <a:gsLst>
            <a:gs pos="0">
              <a:schemeClr val="accent3">
                <a:hueOff val="1355300"/>
                <a:satOff val="50000"/>
                <a:lumOff val="-7353"/>
                <a:alphaOff val="0"/>
                <a:satMod val="103000"/>
                <a:lumMod val="102000"/>
                <a:tint val="94000"/>
              </a:schemeClr>
            </a:gs>
            <a:gs pos="50000">
              <a:schemeClr val="accent3">
                <a:hueOff val="1355300"/>
                <a:satOff val="50000"/>
                <a:lumOff val="-7353"/>
                <a:alphaOff val="0"/>
                <a:satMod val="110000"/>
                <a:lumMod val="100000"/>
                <a:shade val="100000"/>
              </a:schemeClr>
            </a:gs>
            <a:gs pos="100000">
              <a:schemeClr val="accent3">
                <a:hueOff val="1355300"/>
                <a:satOff val="50000"/>
                <a:lumOff val="-735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b="1" kern="1200" dirty="0"/>
            <a:t>LAC 1.000 mg</a:t>
          </a:r>
        </a:p>
        <a:p>
          <a:pPr marL="0" lvl="0" indent="0" algn="ctr" defTabSz="889000">
            <a:lnSpc>
              <a:spcPct val="90000"/>
            </a:lnSpc>
            <a:spcBef>
              <a:spcPct val="0"/>
            </a:spcBef>
            <a:spcAft>
              <a:spcPct val="35000"/>
            </a:spcAft>
            <a:buNone/>
          </a:pPr>
          <a:r>
            <a:rPr lang="it-IT" sz="2000" b="1" kern="1200" dirty="0"/>
            <a:t>(45%)</a:t>
          </a:r>
        </a:p>
      </dsp:txBody>
      <dsp:txXfrm>
        <a:off x="704034" y="974764"/>
        <a:ext cx="1848640" cy="836110"/>
      </dsp:txXfrm>
    </dsp:sp>
    <dsp:sp modelId="{BDC3DED2-D949-4665-8C7C-38601177A596}">
      <dsp:nvSpPr>
        <dsp:cNvPr id="0" name=""/>
        <dsp:cNvSpPr/>
      </dsp:nvSpPr>
      <dsp:spPr>
        <a:xfrm>
          <a:off x="2635449" y="974764"/>
          <a:ext cx="827749" cy="836110"/>
        </a:xfrm>
        <a:prstGeom prst="rect">
          <a:avLst/>
        </a:prstGeom>
        <a:gradFill rotWithShape="0">
          <a:gsLst>
            <a:gs pos="0">
              <a:schemeClr val="accent3">
                <a:hueOff val="1355300"/>
                <a:satOff val="50000"/>
                <a:lumOff val="-7353"/>
                <a:alphaOff val="0"/>
                <a:satMod val="103000"/>
                <a:lumMod val="102000"/>
                <a:tint val="94000"/>
              </a:schemeClr>
            </a:gs>
            <a:gs pos="50000">
              <a:schemeClr val="accent3">
                <a:hueOff val="1355300"/>
                <a:satOff val="50000"/>
                <a:lumOff val="-7353"/>
                <a:alphaOff val="0"/>
                <a:satMod val="110000"/>
                <a:lumMod val="100000"/>
                <a:shade val="100000"/>
              </a:schemeClr>
            </a:gs>
            <a:gs pos="100000">
              <a:schemeClr val="accent3">
                <a:hueOff val="1355300"/>
                <a:satOff val="50000"/>
                <a:lumOff val="-735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6575190E-CDF1-4A87-88EA-623A2EAB56A7}">
      <dsp:nvSpPr>
        <dsp:cNvPr id="0" name=""/>
        <dsp:cNvSpPr/>
      </dsp:nvSpPr>
      <dsp:spPr>
        <a:xfrm>
          <a:off x="1614559" y="1948832"/>
          <a:ext cx="1848640" cy="836110"/>
        </a:xfrm>
        <a:prstGeom prst="rect">
          <a:avLst/>
        </a:prstGeom>
        <a:gradFill rotWithShape="0">
          <a:gsLst>
            <a:gs pos="0">
              <a:schemeClr val="accent3">
                <a:hueOff val="2710599"/>
                <a:satOff val="100000"/>
                <a:lumOff val="-14706"/>
                <a:alphaOff val="0"/>
                <a:satMod val="103000"/>
                <a:lumMod val="102000"/>
                <a:tint val="94000"/>
              </a:schemeClr>
            </a:gs>
            <a:gs pos="50000">
              <a:schemeClr val="accent3">
                <a:hueOff val="2710599"/>
                <a:satOff val="100000"/>
                <a:lumOff val="-14706"/>
                <a:alphaOff val="0"/>
                <a:satMod val="110000"/>
                <a:lumMod val="100000"/>
                <a:shade val="100000"/>
              </a:schemeClr>
            </a:gs>
            <a:gs pos="100000">
              <a:schemeClr val="accent3">
                <a:hueOff val="2710599"/>
                <a:satOff val="100000"/>
                <a:lumOff val="-1470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b="1" kern="1200" dirty="0"/>
            <a:t>ALA 600 mg</a:t>
          </a:r>
        </a:p>
        <a:p>
          <a:pPr marL="0" lvl="0" indent="0" algn="ctr" defTabSz="889000">
            <a:lnSpc>
              <a:spcPct val="90000"/>
            </a:lnSpc>
            <a:spcBef>
              <a:spcPct val="0"/>
            </a:spcBef>
            <a:spcAft>
              <a:spcPct val="35000"/>
            </a:spcAft>
            <a:buNone/>
          </a:pPr>
          <a:r>
            <a:rPr lang="it-IT" sz="2000" b="1" kern="1200" dirty="0"/>
            <a:t>(27%)</a:t>
          </a:r>
        </a:p>
      </dsp:txBody>
      <dsp:txXfrm>
        <a:off x="1614559" y="1948832"/>
        <a:ext cx="1848640" cy="836110"/>
      </dsp:txXfrm>
    </dsp:sp>
    <dsp:sp modelId="{BEE2AF4A-4EAF-4D89-AE97-FE702C4A5CDD}">
      <dsp:nvSpPr>
        <dsp:cNvPr id="0" name=""/>
        <dsp:cNvSpPr/>
      </dsp:nvSpPr>
      <dsp:spPr>
        <a:xfrm>
          <a:off x="704034" y="1948832"/>
          <a:ext cx="827749" cy="836110"/>
        </a:xfrm>
        <a:prstGeom prst="rect">
          <a:avLst/>
        </a:prstGeom>
        <a:gradFill rotWithShape="0">
          <a:gsLst>
            <a:gs pos="0">
              <a:schemeClr val="accent3">
                <a:hueOff val="2710599"/>
                <a:satOff val="100000"/>
                <a:lumOff val="-14706"/>
                <a:alphaOff val="0"/>
                <a:satMod val="103000"/>
                <a:lumMod val="102000"/>
                <a:tint val="94000"/>
              </a:schemeClr>
            </a:gs>
            <a:gs pos="50000">
              <a:schemeClr val="accent3">
                <a:hueOff val="2710599"/>
                <a:satOff val="100000"/>
                <a:lumOff val="-14706"/>
                <a:alphaOff val="0"/>
                <a:satMod val="110000"/>
                <a:lumMod val="100000"/>
                <a:shade val="100000"/>
              </a:schemeClr>
            </a:gs>
            <a:gs pos="100000">
              <a:schemeClr val="accent3">
                <a:hueOff val="2710599"/>
                <a:satOff val="100000"/>
                <a:lumOff val="-1470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8/layout/AlternatingPictureBlocks">
  <dgm:title val=""/>
  <dgm:desc val=""/>
  <dgm:catLst>
    <dgm:cat type="picture" pri="15000"/>
    <dgm:cat type="pictureconvert" pri="15000"/>
    <dgm:cat type="list" pri="13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primFontSz" for="des" ptType="node" op="equ" val="65"/>
      <dgm:constr type="w" for="ch" forName="comp" refType="w"/>
      <dgm:constr type="h" for="ch" forName="comp" refType="h"/>
      <dgm:constr type="h" for="ch" forName="sibTrans" refType="w" refFor="ch" refForName="comp" op="equ" fact="0.05"/>
    </dgm:constrLst>
    <dgm:ruleLst/>
    <dgm:forEach name="Name0" axis="ch" ptType="node">
      <dgm:layoutNode name="comp" styleLbl="node1">
        <dgm:alg type="composite">
          <dgm:param type="ar" val="3.30"/>
        </dgm:alg>
        <dgm:shape xmlns:r="http://schemas.openxmlformats.org/officeDocument/2006/relationships" r:blip="">
          <dgm:adjLst/>
        </dgm:shape>
        <dgm:presOf/>
        <dgm:choose name="Name1">
          <dgm:if name="Name2" func="var" arg="dir" op="equ" val="norm">
            <dgm:choose name="Name4">
              <dgm:if name="Name5" axis="desOrSelf" ptType="node" func="posOdd" op="equ" val="1">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if>
              <dgm:else name="Name6">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else>
            </dgm:choose>
          </dgm:if>
          <dgm:else name="Name3">
            <dgm:choose name="Name7">
              <dgm:if name="Name8" axis="desOrSelf" ptType="node" func="posOdd" op="equ" val="1">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if>
              <dgm:else name="Name9">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else>
            </dgm:choose>
          </dgm:else>
        </dgm:choose>
        <dgm:ruleLst/>
        <dgm:layoutNode name="rect2" styleLbl="node1">
          <dgm:varLst>
            <dgm:bulletEnabled val="1"/>
          </dgm:varLst>
          <dgm:alg type="tx"/>
          <dgm:shape xmlns:r="http://schemas.openxmlformats.org/officeDocument/2006/relationships" type="rect" r:blip="">
            <dgm:adjLst/>
          </dgm:shape>
          <dgm:presOf axis="desOrSelf" ptType="node"/>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 styleLbl="lnNod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58F0D4-D678-4244-A74E-F762F7186189}" type="datetimeFigureOut">
              <a:rPr lang="it-IT" smtClean="0"/>
              <a:t>27/05/2025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3BCE58-7CB3-44C4-AEF1-D35D4FB07EEE}" type="slidenum">
              <a:rPr lang="it-IT" smtClean="0"/>
              <a:t>‹N›</a:t>
            </a:fld>
            <a:endParaRPr lang="it-IT"/>
          </a:p>
        </p:txBody>
      </p:sp>
    </p:spTree>
    <p:extLst>
      <p:ext uri="{BB962C8B-B14F-4D97-AF65-F5344CB8AC3E}">
        <p14:creationId xmlns:p14="http://schemas.microsoft.com/office/powerpoint/2010/main" val="1719113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1427"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a:p>
        </p:txBody>
      </p:sp>
      <p:sp>
        <p:nvSpPr>
          <p:cNvPr id="231428"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83DD0D4-EF21-49FB-86CE-64EA0E89ADBB}" type="slidenum">
              <a:rPr lang="it-IT" altLang="it-IT" b="1" smtClean="0">
                <a:solidFill>
                  <a:srgbClr val="FF3300"/>
                </a:solidFill>
                <a:latin typeface="Tahoma" panose="020B0604030504040204" pitchFamily="34" charset="0"/>
              </a:rPr>
              <a:pPr/>
              <a:t>15</a:t>
            </a:fld>
            <a:endParaRPr lang="it-IT" altLang="it-IT" b="1">
              <a:solidFill>
                <a:srgbClr val="FF3300"/>
              </a:solidFill>
              <a:latin typeface="Tahoma" panose="020B0604030504040204" pitchFamily="34" charset="0"/>
            </a:endParaRPr>
          </a:p>
        </p:txBody>
      </p:sp>
    </p:spTree>
    <p:extLst>
      <p:ext uri="{BB962C8B-B14F-4D97-AF65-F5344CB8AC3E}">
        <p14:creationId xmlns:p14="http://schemas.microsoft.com/office/powerpoint/2010/main" val="29353867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3C6E38-71A8-4E56-9FEE-4BA39C1862E5}"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22224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9491"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a:p>
        </p:txBody>
      </p:sp>
      <p:sp>
        <p:nvSpPr>
          <p:cNvPr id="319492"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F4BEEA6-0CD6-405C-A38B-5E65AD9AFB0D}" type="slidenum">
              <a:rPr lang="it-IT" altLang="it-IT" smtClean="0">
                <a:solidFill>
                  <a:prstClr val="black"/>
                </a:solidFill>
                <a:latin typeface="Calibri" panose="020F0502020204030204" pitchFamily="34" charset="0"/>
              </a:rPr>
              <a:pPr/>
              <a:t>46</a:t>
            </a:fld>
            <a:endParaRPr lang="it-IT" altLang="it-IT">
              <a:solidFill>
                <a:prstClr val="black"/>
              </a:solidFill>
              <a:latin typeface="Calibri" panose="020F0502020204030204" pitchFamily="34" charset="0"/>
            </a:endParaRPr>
          </a:p>
        </p:txBody>
      </p:sp>
    </p:spTree>
    <p:extLst>
      <p:ext uri="{BB962C8B-B14F-4D97-AF65-F5344CB8AC3E}">
        <p14:creationId xmlns:p14="http://schemas.microsoft.com/office/powerpoint/2010/main" val="19489631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1427"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a:p>
        </p:txBody>
      </p:sp>
      <p:sp>
        <p:nvSpPr>
          <p:cNvPr id="231428"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83DD0D4-EF21-49FB-86CE-64EA0E89ADBB}" type="slidenum">
              <a:rPr lang="it-IT" altLang="it-IT" b="1" smtClean="0">
                <a:solidFill>
                  <a:srgbClr val="FF3300"/>
                </a:solidFill>
                <a:latin typeface="Tahoma" panose="020B0604030504040204" pitchFamily="34" charset="0"/>
              </a:rPr>
              <a:pPr/>
              <a:t>16</a:t>
            </a:fld>
            <a:endParaRPr lang="it-IT" altLang="it-IT" b="1">
              <a:solidFill>
                <a:srgbClr val="FF3300"/>
              </a:solidFill>
              <a:latin typeface="Tahoma" panose="020B0604030504040204" pitchFamily="34" charset="0"/>
            </a:endParaRPr>
          </a:p>
        </p:txBody>
      </p:sp>
    </p:spTree>
    <p:extLst>
      <p:ext uri="{BB962C8B-B14F-4D97-AF65-F5344CB8AC3E}">
        <p14:creationId xmlns:p14="http://schemas.microsoft.com/office/powerpoint/2010/main" val="1435051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7027"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a:p>
        </p:txBody>
      </p:sp>
      <p:sp>
        <p:nvSpPr>
          <p:cNvPr id="257028"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D500617-30A5-4A21-B923-33035F866290}" type="slidenum">
              <a:rPr lang="it-IT" altLang="it-IT" b="1" smtClean="0">
                <a:solidFill>
                  <a:srgbClr val="FF3300"/>
                </a:solidFill>
                <a:latin typeface="Tahoma" panose="020B0604030504040204" pitchFamily="34" charset="0"/>
              </a:rPr>
              <a:pPr/>
              <a:t>19</a:t>
            </a:fld>
            <a:endParaRPr lang="it-IT" altLang="it-IT" b="1">
              <a:solidFill>
                <a:srgbClr val="FF3300"/>
              </a:solidFill>
              <a:latin typeface="Tahoma" panose="020B0604030504040204" pitchFamily="34" charset="0"/>
            </a:endParaRPr>
          </a:p>
        </p:txBody>
      </p:sp>
    </p:spTree>
    <p:extLst>
      <p:ext uri="{BB962C8B-B14F-4D97-AF65-F5344CB8AC3E}">
        <p14:creationId xmlns:p14="http://schemas.microsoft.com/office/powerpoint/2010/main" val="23933574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7267"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it-IT" altLang="it-IT"/>
              <a:t>Mast cells: mastociti</a:t>
            </a:r>
          </a:p>
          <a:p>
            <a:pPr eaLnBrk="1" hangingPunct="1">
              <a:spcBef>
                <a:spcPct val="0"/>
              </a:spcBef>
            </a:pPr>
            <a:r>
              <a:rPr lang="it-IT" altLang="it-IT"/>
              <a:t>T cells: linfociti T</a:t>
            </a:r>
          </a:p>
        </p:txBody>
      </p:sp>
      <p:sp>
        <p:nvSpPr>
          <p:cNvPr id="267268"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5BEA94B-3272-4F5D-88BE-87E39B20BF4D}" type="slidenum">
              <a:rPr lang="it-IT" altLang="it-IT" b="1" smtClean="0">
                <a:solidFill>
                  <a:srgbClr val="FF3300"/>
                </a:solidFill>
                <a:latin typeface="Tahoma" panose="020B0604030504040204" pitchFamily="34" charset="0"/>
              </a:rPr>
              <a:pPr/>
              <a:t>20</a:t>
            </a:fld>
            <a:endParaRPr lang="it-IT" altLang="it-IT" b="1">
              <a:solidFill>
                <a:srgbClr val="FF3300"/>
              </a:solidFill>
              <a:latin typeface="Tahoma" panose="020B0604030504040204" pitchFamily="34" charset="0"/>
            </a:endParaRPr>
          </a:p>
        </p:txBody>
      </p:sp>
    </p:spTree>
    <p:extLst>
      <p:ext uri="{BB962C8B-B14F-4D97-AF65-F5344CB8AC3E}">
        <p14:creationId xmlns:p14="http://schemas.microsoft.com/office/powerpoint/2010/main" val="12565024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1603"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a:p>
        </p:txBody>
      </p:sp>
      <p:sp>
        <p:nvSpPr>
          <p:cNvPr id="281604"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00D2DF9-BB26-485F-98CB-3ADF55532D7D}" type="slidenum">
              <a:rPr lang="it-IT" altLang="it-IT" b="1" smtClean="0">
                <a:solidFill>
                  <a:srgbClr val="FF3300"/>
                </a:solidFill>
                <a:latin typeface="Tahoma" panose="020B0604030504040204" pitchFamily="34" charset="0"/>
              </a:rPr>
              <a:pPr/>
              <a:t>23</a:t>
            </a:fld>
            <a:endParaRPr lang="it-IT" altLang="it-IT" b="1">
              <a:solidFill>
                <a:srgbClr val="FF3300"/>
              </a:solidFill>
              <a:latin typeface="Tahoma" panose="020B0604030504040204" pitchFamily="34" charset="0"/>
            </a:endParaRPr>
          </a:p>
        </p:txBody>
      </p:sp>
    </p:spTree>
    <p:extLst>
      <p:ext uri="{BB962C8B-B14F-4D97-AF65-F5344CB8AC3E}">
        <p14:creationId xmlns:p14="http://schemas.microsoft.com/office/powerpoint/2010/main" val="13541911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3651"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a:p>
        </p:txBody>
      </p:sp>
      <p:sp>
        <p:nvSpPr>
          <p:cNvPr id="283652"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C99CF11-9803-4A3A-BBD8-2985FC61C817}" type="slidenum">
              <a:rPr lang="it-IT" altLang="it-IT" b="1" smtClean="0">
                <a:solidFill>
                  <a:srgbClr val="FF3300"/>
                </a:solidFill>
                <a:latin typeface="Tahoma" panose="020B0604030504040204" pitchFamily="34" charset="0"/>
              </a:rPr>
              <a:pPr/>
              <a:t>24</a:t>
            </a:fld>
            <a:endParaRPr lang="it-IT" altLang="it-IT" b="1">
              <a:solidFill>
                <a:srgbClr val="FF3300"/>
              </a:solidFill>
              <a:latin typeface="Tahoma" panose="020B0604030504040204" pitchFamily="34" charset="0"/>
            </a:endParaRPr>
          </a:p>
        </p:txBody>
      </p:sp>
    </p:spTree>
    <p:extLst>
      <p:ext uri="{BB962C8B-B14F-4D97-AF65-F5344CB8AC3E}">
        <p14:creationId xmlns:p14="http://schemas.microsoft.com/office/powerpoint/2010/main" val="2247662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9795"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a:p>
        </p:txBody>
      </p:sp>
      <p:sp>
        <p:nvSpPr>
          <p:cNvPr id="289796"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9DA3749-7FAE-4086-9887-C20691926DF4}" type="slidenum">
              <a:rPr lang="it-IT" altLang="it-IT" b="1" smtClean="0">
                <a:solidFill>
                  <a:srgbClr val="FF3300"/>
                </a:solidFill>
              </a:rPr>
              <a:pPr/>
              <a:t>26</a:t>
            </a:fld>
            <a:endParaRPr lang="it-IT" altLang="it-IT" b="1">
              <a:solidFill>
                <a:srgbClr val="FF3300"/>
              </a:solidFill>
            </a:endParaRPr>
          </a:p>
        </p:txBody>
      </p:sp>
    </p:spTree>
    <p:extLst>
      <p:ext uri="{BB962C8B-B14F-4D97-AF65-F5344CB8AC3E}">
        <p14:creationId xmlns:p14="http://schemas.microsoft.com/office/powerpoint/2010/main" val="31216571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1843"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a:p>
        </p:txBody>
      </p:sp>
      <p:sp>
        <p:nvSpPr>
          <p:cNvPr id="291844"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84ABBD9-8758-4888-ABE8-DEFE741E6AD8}" type="slidenum">
              <a:rPr lang="it-IT" altLang="it-IT" b="1" smtClean="0">
                <a:solidFill>
                  <a:srgbClr val="FF3300"/>
                </a:solidFill>
                <a:latin typeface="Tahoma" panose="020B0604030504040204" pitchFamily="34" charset="0"/>
              </a:rPr>
              <a:pPr/>
              <a:t>27</a:t>
            </a:fld>
            <a:endParaRPr lang="it-IT" altLang="it-IT" b="1">
              <a:solidFill>
                <a:srgbClr val="FF3300"/>
              </a:solidFill>
              <a:latin typeface="Tahoma" panose="020B0604030504040204" pitchFamily="34" charset="0"/>
            </a:endParaRPr>
          </a:p>
        </p:txBody>
      </p:sp>
    </p:spTree>
    <p:extLst>
      <p:ext uri="{BB962C8B-B14F-4D97-AF65-F5344CB8AC3E}">
        <p14:creationId xmlns:p14="http://schemas.microsoft.com/office/powerpoint/2010/main" val="19878345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F2038-4988-1F8C-3C20-327B465A2DF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4D69D31-79D3-C87C-C842-3B97B88AD667}"/>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519593C4-3A8B-4E04-4238-6847E24E592D}"/>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56F518DE-30A3-70BF-AD4C-11640FF55F5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1C09F1-74E2-46F3-886A-05F1B1F5730B}"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923681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B6BBE85-DE35-FB3A-F868-DEE2E560F703}"/>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3EB940CE-5174-42E4-1063-43388F8E94E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55C97902-4FA6-3E89-7676-D48656AECAA4}"/>
              </a:ext>
            </a:extLst>
          </p:cNvPr>
          <p:cNvSpPr>
            <a:spLocks noGrp="1"/>
          </p:cNvSpPr>
          <p:nvPr>
            <p:ph type="dt" sz="half" idx="10"/>
          </p:nvPr>
        </p:nvSpPr>
        <p:spPr/>
        <p:txBody>
          <a:bodyPr/>
          <a:lstStyle/>
          <a:p>
            <a:fld id="{4AF133FF-C1FD-4156-B71B-2A429A5D87F1}" type="datetimeFigureOut">
              <a:rPr lang="it-IT" smtClean="0"/>
              <a:t>27/05/2025</a:t>
            </a:fld>
            <a:endParaRPr lang="it-IT"/>
          </a:p>
        </p:txBody>
      </p:sp>
      <p:sp>
        <p:nvSpPr>
          <p:cNvPr id="5" name="Segnaposto piè di pagina 4">
            <a:extLst>
              <a:ext uri="{FF2B5EF4-FFF2-40B4-BE49-F238E27FC236}">
                <a16:creationId xmlns:a16="http://schemas.microsoft.com/office/drawing/2014/main" id="{F194BEE2-0972-385E-8E98-02F8041DAB01}"/>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09CE9F98-3761-C8EF-8DC1-1DB93BA341F2}"/>
              </a:ext>
            </a:extLst>
          </p:cNvPr>
          <p:cNvSpPr>
            <a:spLocks noGrp="1"/>
          </p:cNvSpPr>
          <p:nvPr>
            <p:ph type="sldNum" sz="quarter" idx="12"/>
          </p:nvPr>
        </p:nvSpPr>
        <p:spPr/>
        <p:txBody>
          <a:bodyPr/>
          <a:lstStyle/>
          <a:p>
            <a:fld id="{1071EEBF-C28F-4046-A3B6-F8D062880DE3}" type="slidenum">
              <a:rPr lang="it-IT" smtClean="0"/>
              <a:t>‹N›</a:t>
            </a:fld>
            <a:endParaRPr lang="it-IT"/>
          </a:p>
        </p:txBody>
      </p:sp>
    </p:spTree>
    <p:extLst>
      <p:ext uri="{BB962C8B-B14F-4D97-AF65-F5344CB8AC3E}">
        <p14:creationId xmlns:p14="http://schemas.microsoft.com/office/powerpoint/2010/main" val="26413441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9C96005-EBD1-4838-AF7F-EB37194CE0CC}"/>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ADC3DC47-23DD-9EFF-288B-7BA14B7AFC81}"/>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28B4CE7B-B598-7835-A056-6E043717071F}"/>
              </a:ext>
            </a:extLst>
          </p:cNvPr>
          <p:cNvSpPr>
            <a:spLocks noGrp="1"/>
          </p:cNvSpPr>
          <p:nvPr>
            <p:ph type="dt" sz="half" idx="10"/>
          </p:nvPr>
        </p:nvSpPr>
        <p:spPr/>
        <p:txBody>
          <a:bodyPr/>
          <a:lstStyle/>
          <a:p>
            <a:fld id="{4AF133FF-C1FD-4156-B71B-2A429A5D87F1}" type="datetimeFigureOut">
              <a:rPr lang="it-IT" smtClean="0"/>
              <a:t>27/05/2025</a:t>
            </a:fld>
            <a:endParaRPr lang="it-IT"/>
          </a:p>
        </p:txBody>
      </p:sp>
      <p:sp>
        <p:nvSpPr>
          <p:cNvPr id="5" name="Segnaposto piè di pagina 4">
            <a:extLst>
              <a:ext uri="{FF2B5EF4-FFF2-40B4-BE49-F238E27FC236}">
                <a16:creationId xmlns:a16="http://schemas.microsoft.com/office/drawing/2014/main" id="{63408599-F406-7390-CC7C-B6E7D9565FD3}"/>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01B12E64-19C4-0919-24EE-3C84D2E6E43E}"/>
              </a:ext>
            </a:extLst>
          </p:cNvPr>
          <p:cNvSpPr>
            <a:spLocks noGrp="1"/>
          </p:cNvSpPr>
          <p:nvPr>
            <p:ph type="sldNum" sz="quarter" idx="12"/>
          </p:nvPr>
        </p:nvSpPr>
        <p:spPr/>
        <p:txBody>
          <a:bodyPr/>
          <a:lstStyle/>
          <a:p>
            <a:fld id="{1071EEBF-C28F-4046-A3B6-F8D062880DE3}" type="slidenum">
              <a:rPr lang="it-IT" smtClean="0"/>
              <a:t>‹N›</a:t>
            </a:fld>
            <a:endParaRPr lang="it-IT"/>
          </a:p>
        </p:txBody>
      </p:sp>
    </p:spTree>
    <p:extLst>
      <p:ext uri="{BB962C8B-B14F-4D97-AF65-F5344CB8AC3E}">
        <p14:creationId xmlns:p14="http://schemas.microsoft.com/office/powerpoint/2010/main" val="1045327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335FB212-C220-2C6E-ADFF-FDE595CAF794}"/>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5E008D86-9F55-0F8E-4C2B-731648465C38}"/>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E3E9D57D-4BF5-943D-5079-ECC9E32F0CBF}"/>
              </a:ext>
            </a:extLst>
          </p:cNvPr>
          <p:cNvSpPr>
            <a:spLocks noGrp="1"/>
          </p:cNvSpPr>
          <p:nvPr>
            <p:ph type="dt" sz="half" idx="10"/>
          </p:nvPr>
        </p:nvSpPr>
        <p:spPr/>
        <p:txBody>
          <a:bodyPr/>
          <a:lstStyle/>
          <a:p>
            <a:fld id="{4AF133FF-C1FD-4156-B71B-2A429A5D87F1}" type="datetimeFigureOut">
              <a:rPr lang="it-IT" smtClean="0"/>
              <a:t>27/05/2025</a:t>
            </a:fld>
            <a:endParaRPr lang="it-IT"/>
          </a:p>
        </p:txBody>
      </p:sp>
      <p:sp>
        <p:nvSpPr>
          <p:cNvPr id="5" name="Segnaposto piè di pagina 4">
            <a:extLst>
              <a:ext uri="{FF2B5EF4-FFF2-40B4-BE49-F238E27FC236}">
                <a16:creationId xmlns:a16="http://schemas.microsoft.com/office/drawing/2014/main" id="{2DA2B30A-1CB9-5BFE-8D4A-832EB1057124}"/>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FF6EC990-2212-BDCF-1AE1-A18CAD07954D}"/>
              </a:ext>
            </a:extLst>
          </p:cNvPr>
          <p:cNvSpPr>
            <a:spLocks noGrp="1"/>
          </p:cNvSpPr>
          <p:nvPr>
            <p:ph type="sldNum" sz="quarter" idx="12"/>
          </p:nvPr>
        </p:nvSpPr>
        <p:spPr/>
        <p:txBody>
          <a:bodyPr/>
          <a:lstStyle/>
          <a:p>
            <a:fld id="{1071EEBF-C28F-4046-A3B6-F8D062880DE3}" type="slidenum">
              <a:rPr lang="it-IT" smtClean="0"/>
              <a:t>‹N›</a:t>
            </a:fld>
            <a:endParaRPr lang="it-IT"/>
          </a:p>
        </p:txBody>
      </p:sp>
    </p:spTree>
    <p:extLst>
      <p:ext uri="{BB962C8B-B14F-4D97-AF65-F5344CB8AC3E}">
        <p14:creationId xmlns:p14="http://schemas.microsoft.com/office/powerpoint/2010/main" val="1198715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11"/>
        <p:cNvGrpSpPr/>
        <p:nvPr/>
      </p:nvGrpSpPr>
      <p:grpSpPr>
        <a:xfrm>
          <a:off x="0" y="0"/>
          <a:ext cx="0" cy="0"/>
          <a:chOff x="0" y="0"/>
          <a:chExt cx="0" cy="0"/>
        </a:xfrm>
      </p:grpSpPr>
      <p:sp>
        <p:nvSpPr>
          <p:cNvPr id="12" name="Google Shape;12;p5"/>
          <p:cNvSpPr txBox="1">
            <a:spLocks noGrp="1"/>
          </p:cNvSpPr>
          <p:nvPr>
            <p:ph type="sldNum" idx="12"/>
          </p:nvPr>
        </p:nvSpPr>
        <p:spPr>
          <a:xfrm>
            <a:off x="9245600" y="6491830"/>
            <a:ext cx="2844800" cy="289983"/>
          </a:xfrm>
          <a:prstGeom prst="rect">
            <a:avLst/>
          </a:prstGeom>
          <a:noFill/>
          <a:ln>
            <a:noFill/>
          </a:ln>
        </p:spPr>
        <p:txBody>
          <a:bodyPr spcFirstLastPara="1" wrap="square" lIns="91406" tIns="45698" rIns="91406" bIns="45698"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solidFill>
                  <a:prstClr val="black">
                    <a:tint val="75000"/>
                  </a:prstClr>
                </a:solidFill>
              </a:rPr>
              <a:pPr/>
              <a:t>‹N›</a:t>
            </a:fld>
            <a:endParaRPr lang="en-US">
              <a:solidFill>
                <a:prstClr val="black">
                  <a:tint val="75000"/>
                </a:prstClr>
              </a:solidFill>
            </a:endParaRPr>
          </a:p>
        </p:txBody>
      </p:sp>
    </p:spTree>
    <p:extLst>
      <p:ext uri="{BB962C8B-B14F-4D97-AF65-F5344CB8AC3E}">
        <p14:creationId xmlns:p14="http://schemas.microsoft.com/office/powerpoint/2010/main" val="14556282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stile</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E898E01E-0370-A84D-9CA5-63776893AE82}" type="datetimeFigureOut">
              <a:rPr lang="it-IT" smtClean="0"/>
              <a:t>27/05/2025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4D2E0757-BE1B-B941-B10C-F6F0A396B3B6}" type="slidenum">
              <a:rPr lang="it-IT" smtClean="0"/>
              <a:t>‹N›</a:t>
            </a:fld>
            <a:endParaRPr lang="it-IT"/>
          </a:p>
        </p:txBody>
      </p:sp>
    </p:spTree>
    <p:extLst>
      <p:ext uri="{BB962C8B-B14F-4D97-AF65-F5344CB8AC3E}">
        <p14:creationId xmlns:p14="http://schemas.microsoft.com/office/powerpoint/2010/main" val="1369979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pic>
        <p:nvPicPr>
          <p:cNvPr id="7" name="Immagin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Tree>
    <p:extLst>
      <p:ext uri="{BB962C8B-B14F-4D97-AF65-F5344CB8AC3E}">
        <p14:creationId xmlns:p14="http://schemas.microsoft.com/office/powerpoint/2010/main" val="9086200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stile</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p:cNvSpPr>
            <a:spLocks noGrp="1"/>
          </p:cNvSpPr>
          <p:nvPr>
            <p:ph type="dt" sz="half" idx="10"/>
          </p:nvPr>
        </p:nvSpPr>
        <p:spPr/>
        <p:txBody>
          <a:bodyPr/>
          <a:lstStyle/>
          <a:p>
            <a:fld id="{E898E01E-0370-A84D-9CA5-63776893AE82}" type="datetimeFigureOut">
              <a:rPr lang="it-IT" smtClean="0"/>
              <a:t>27/05/2025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4D2E0757-BE1B-B941-B10C-F6F0A396B3B6}" type="slidenum">
              <a:rPr lang="it-IT" smtClean="0"/>
              <a:t>‹N›</a:t>
            </a:fld>
            <a:endParaRPr lang="it-IT"/>
          </a:p>
        </p:txBody>
      </p:sp>
    </p:spTree>
    <p:extLst>
      <p:ext uri="{BB962C8B-B14F-4D97-AF65-F5344CB8AC3E}">
        <p14:creationId xmlns:p14="http://schemas.microsoft.com/office/powerpoint/2010/main" val="35344707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E898E01E-0370-A84D-9CA5-63776893AE82}" type="datetimeFigureOut">
              <a:rPr lang="it-IT" smtClean="0"/>
              <a:t>27/05/2025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4D2E0757-BE1B-B941-B10C-F6F0A396B3B6}" type="slidenum">
              <a:rPr lang="it-IT" smtClean="0"/>
              <a:t>‹N›</a:t>
            </a:fld>
            <a:endParaRPr lang="it-IT"/>
          </a:p>
        </p:txBody>
      </p:sp>
    </p:spTree>
    <p:extLst>
      <p:ext uri="{BB962C8B-B14F-4D97-AF65-F5344CB8AC3E}">
        <p14:creationId xmlns:p14="http://schemas.microsoft.com/office/powerpoint/2010/main" val="33399499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stile</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E898E01E-0370-A84D-9CA5-63776893AE82}" type="datetimeFigureOut">
              <a:rPr lang="it-IT" smtClean="0"/>
              <a:t>27/05/2025</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4D2E0757-BE1B-B941-B10C-F6F0A396B3B6}" type="slidenum">
              <a:rPr lang="it-IT" smtClean="0"/>
              <a:t>‹N›</a:t>
            </a:fld>
            <a:endParaRPr lang="it-IT"/>
          </a:p>
        </p:txBody>
      </p:sp>
    </p:spTree>
    <p:extLst>
      <p:ext uri="{BB962C8B-B14F-4D97-AF65-F5344CB8AC3E}">
        <p14:creationId xmlns:p14="http://schemas.microsoft.com/office/powerpoint/2010/main" val="36974858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data 2"/>
          <p:cNvSpPr>
            <a:spLocks noGrp="1"/>
          </p:cNvSpPr>
          <p:nvPr>
            <p:ph type="dt" sz="half" idx="10"/>
          </p:nvPr>
        </p:nvSpPr>
        <p:spPr/>
        <p:txBody>
          <a:bodyPr/>
          <a:lstStyle/>
          <a:p>
            <a:fld id="{E898E01E-0370-A84D-9CA5-63776893AE82}" type="datetimeFigureOut">
              <a:rPr lang="it-IT" smtClean="0"/>
              <a:t>27/05/2025</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4D2E0757-BE1B-B941-B10C-F6F0A396B3B6}" type="slidenum">
              <a:rPr lang="it-IT" smtClean="0"/>
              <a:t>‹N›</a:t>
            </a:fld>
            <a:endParaRPr lang="it-IT"/>
          </a:p>
        </p:txBody>
      </p:sp>
    </p:spTree>
    <p:extLst>
      <p:ext uri="{BB962C8B-B14F-4D97-AF65-F5344CB8AC3E}">
        <p14:creationId xmlns:p14="http://schemas.microsoft.com/office/powerpoint/2010/main" val="22538982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E898E01E-0370-A84D-9CA5-63776893AE82}" type="datetimeFigureOut">
              <a:rPr lang="it-IT" smtClean="0"/>
              <a:t>27/05/2025</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4D2E0757-BE1B-B941-B10C-F6F0A396B3B6}" type="slidenum">
              <a:rPr lang="it-IT" smtClean="0"/>
              <a:t>‹N›</a:t>
            </a:fld>
            <a:endParaRPr lang="it-IT"/>
          </a:p>
        </p:txBody>
      </p:sp>
    </p:spTree>
    <p:extLst>
      <p:ext uri="{BB962C8B-B14F-4D97-AF65-F5344CB8AC3E}">
        <p14:creationId xmlns:p14="http://schemas.microsoft.com/office/powerpoint/2010/main" val="29215262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4445389-B3EF-D84D-6942-EE5BED6DABC2}"/>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28D496CB-1005-6A78-7EC5-678781328C8C}"/>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A3D219A3-00DD-D673-8A4B-55535A63BC09}"/>
              </a:ext>
            </a:extLst>
          </p:cNvPr>
          <p:cNvSpPr>
            <a:spLocks noGrp="1"/>
          </p:cNvSpPr>
          <p:nvPr>
            <p:ph type="dt" sz="half" idx="10"/>
          </p:nvPr>
        </p:nvSpPr>
        <p:spPr/>
        <p:txBody>
          <a:bodyPr/>
          <a:lstStyle/>
          <a:p>
            <a:fld id="{4AF133FF-C1FD-4156-B71B-2A429A5D87F1}" type="datetimeFigureOut">
              <a:rPr lang="it-IT" smtClean="0"/>
              <a:t>27/05/2025</a:t>
            </a:fld>
            <a:endParaRPr lang="it-IT"/>
          </a:p>
        </p:txBody>
      </p:sp>
      <p:sp>
        <p:nvSpPr>
          <p:cNvPr id="5" name="Segnaposto piè di pagina 4">
            <a:extLst>
              <a:ext uri="{FF2B5EF4-FFF2-40B4-BE49-F238E27FC236}">
                <a16:creationId xmlns:a16="http://schemas.microsoft.com/office/drawing/2014/main" id="{C29B3261-055A-3555-69EA-3DDA96243467}"/>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65C054C-6A54-F94C-F036-28401B18E06E}"/>
              </a:ext>
            </a:extLst>
          </p:cNvPr>
          <p:cNvSpPr>
            <a:spLocks noGrp="1"/>
          </p:cNvSpPr>
          <p:nvPr>
            <p:ph type="sldNum" sz="quarter" idx="12"/>
          </p:nvPr>
        </p:nvSpPr>
        <p:spPr/>
        <p:txBody>
          <a:bodyPr/>
          <a:lstStyle/>
          <a:p>
            <a:fld id="{1071EEBF-C28F-4046-A3B6-F8D062880DE3}" type="slidenum">
              <a:rPr lang="it-IT" smtClean="0"/>
              <a:t>‹N›</a:t>
            </a:fld>
            <a:endParaRPr lang="it-IT"/>
          </a:p>
        </p:txBody>
      </p:sp>
    </p:spTree>
    <p:extLst>
      <p:ext uri="{BB962C8B-B14F-4D97-AF65-F5344CB8AC3E}">
        <p14:creationId xmlns:p14="http://schemas.microsoft.com/office/powerpoint/2010/main" val="24473799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fld id="{E898E01E-0370-A84D-9CA5-63776893AE82}" type="datetimeFigureOut">
              <a:rPr lang="it-IT" smtClean="0"/>
              <a:t>27/05/2025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4D2E0757-BE1B-B941-B10C-F6F0A396B3B6}" type="slidenum">
              <a:rPr lang="it-IT" smtClean="0"/>
              <a:t>‹N›</a:t>
            </a:fld>
            <a:endParaRPr lang="it-IT"/>
          </a:p>
        </p:txBody>
      </p:sp>
    </p:spTree>
    <p:extLst>
      <p:ext uri="{BB962C8B-B14F-4D97-AF65-F5344CB8AC3E}">
        <p14:creationId xmlns:p14="http://schemas.microsoft.com/office/powerpoint/2010/main" val="21333901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fld id="{E898E01E-0370-A84D-9CA5-63776893AE82}" type="datetimeFigureOut">
              <a:rPr lang="it-IT" smtClean="0"/>
              <a:t>27/05/2025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4D2E0757-BE1B-B941-B10C-F6F0A396B3B6}" type="slidenum">
              <a:rPr lang="it-IT" smtClean="0"/>
              <a:t>‹N›</a:t>
            </a:fld>
            <a:endParaRPr lang="it-IT"/>
          </a:p>
        </p:txBody>
      </p:sp>
    </p:spTree>
    <p:extLst>
      <p:ext uri="{BB962C8B-B14F-4D97-AF65-F5344CB8AC3E}">
        <p14:creationId xmlns:p14="http://schemas.microsoft.com/office/powerpoint/2010/main" val="7561356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E898E01E-0370-A84D-9CA5-63776893AE82}" type="datetimeFigureOut">
              <a:rPr lang="it-IT" smtClean="0"/>
              <a:t>27/05/2025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4D2E0757-BE1B-B941-B10C-F6F0A396B3B6}" type="slidenum">
              <a:rPr lang="it-IT" smtClean="0"/>
              <a:t>‹N›</a:t>
            </a:fld>
            <a:endParaRPr lang="it-IT"/>
          </a:p>
        </p:txBody>
      </p:sp>
    </p:spTree>
    <p:extLst>
      <p:ext uri="{BB962C8B-B14F-4D97-AF65-F5344CB8AC3E}">
        <p14:creationId xmlns:p14="http://schemas.microsoft.com/office/powerpoint/2010/main" val="10992370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itolo e testo verticali">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E898E01E-0370-A84D-9CA5-63776893AE82}" type="datetimeFigureOut">
              <a:rPr lang="it-IT" smtClean="0"/>
              <a:t>27/05/2025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4D2E0757-BE1B-B941-B10C-F6F0A396B3B6}" type="slidenum">
              <a:rPr lang="it-IT" smtClean="0"/>
              <a:t>‹N›</a:t>
            </a:fld>
            <a:endParaRPr lang="it-IT"/>
          </a:p>
        </p:txBody>
      </p:sp>
    </p:spTree>
    <p:extLst>
      <p:ext uri="{BB962C8B-B14F-4D97-AF65-F5344CB8AC3E}">
        <p14:creationId xmlns:p14="http://schemas.microsoft.com/office/powerpoint/2010/main" val="40608033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Custom Layout">
    <p:spTree>
      <p:nvGrpSpPr>
        <p:cNvPr id="1" name=""/>
        <p:cNvGrpSpPr/>
        <p:nvPr/>
      </p:nvGrpSpPr>
      <p:grpSpPr>
        <a:xfrm>
          <a:off x="0" y="0"/>
          <a:ext cx="0" cy="0"/>
          <a:chOff x="0" y="0"/>
          <a:chExt cx="0" cy="0"/>
        </a:xfrm>
      </p:grpSpPr>
      <p:sp>
        <p:nvSpPr>
          <p:cNvPr id="2" name="TextBox 1"/>
          <p:cNvSpPr txBox="1"/>
          <p:nvPr userDrawn="1"/>
        </p:nvSpPr>
        <p:spPr>
          <a:xfrm>
            <a:off x="203201" y="6477001"/>
            <a:ext cx="1135247" cy="246221"/>
          </a:xfrm>
          <a:prstGeom prst="rect">
            <a:avLst/>
          </a:prstGeom>
          <a:noFill/>
        </p:spPr>
        <p:txBody>
          <a:bodyPr wrap="none" rtlCol="0">
            <a:spAutoFit/>
          </a:bodyPr>
          <a:lstStyle/>
          <a:p>
            <a:r>
              <a:rPr lang="en-US" sz="1000" dirty="0"/>
              <a:t>Copyrights apply</a:t>
            </a:r>
          </a:p>
        </p:txBody>
      </p:sp>
    </p:spTree>
    <p:extLst>
      <p:ext uri="{BB962C8B-B14F-4D97-AF65-F5344CB8AC3E}">
        <p14:creationId xmlns:p14="http://schemas.microsoft.com/office/powerpoint/2010/main" val="25418570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Title and Content">
    <p:spTree>
      <p:nvGrpSpPr>
        <p:cNvPr id="1" name=""/>
        <p:cNvGrpSpPr/>
        <p:nvPr/>
      </p:nvGrpSpPr>
      <p:grpSpPr>
        <a:xfrm>
          <a:off x="0" y="0"/>
          <a:ext cx="0" cy="0"/>
          <a:chOff x="0" y="0"/>
          <a:chExt cx="0" cy="0"/>
        </a:xfrm>
      </p:grpSpPr>
      <p:sp>
        <p:nvSpPr>
          <p:cNvPr id="2" name="Footer Placeholder 3"/>
          <p:cNvSpPr>
            <a:spLocks noGrp="1" noChangeArrowheads="1"/>
          </p:cNvSpPr>
          <p:nvPr>
            <p:ph type="ftr" sz="quarter" idx="10"/>
          </p:nvPr>
        </p:nvSpPr>
        <p:spPr>
          <a:ln/>
        </p:spPr>
        <p:txBody>
          <a:bodyPr/>
          <a:lstStyle>
            <a:lvl1pPr>
              <a:defRPr/>
            </a:lvl1pPr>
          </a:lstStyle>
          <a:p>
            <a:endParaRPr lang="en-US" altLang="en-US"/>
          </a:p>
        </p:txBody>
      </p:sp>
    </p:spTree>
    <p:extLst>
      <p:ext uri="{BB962C8B-B14F-4D97-AF65-F5344CB8AC3E}">
        <p14:creationId xmlns:p14="http://schemas.microsoft.com/office/powerpoint/2010/main" val="2109496805"/>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1_Diapositiva titolo">
    <p:spTree>
      <p:nvGrpSpPr>
        <p:cNvPr id="1" name=""/>
        <p:cNvGrpSpPr/>
        <p:nvPr/>
      </p:nvGrpSpPr>
      <p:grpSpPr>
        <a:xfrm>
          <a:off x="0" y="0"/>
          <a:ext cx="0" cy="0"/>
          <a:chOff x="0" y="0"/>
          <a:chExt cx="0" cy="0"/>
        </a:xfrm>
      </p:grpSpPr>
      <p:sp>
        <p:nvSpPr>
          <p:cNvPr id="2" name="Segnaposto piè di pagina 4"/>
          <p:cNvSpPr>
            <a:spLocks noGrp="1"/>
          </p:cNvSpPr>
          <p:nvPr>
            <p:ph type="ftr" sz="quarter" idx="10"/>
          </p:nvPr>
        </p:nvSpPr>
        <p:spPr/>
        <p:txBody>
          <a:bodyPr/>
          <a:lstStyle>
            <a:lvl1pPr>
              <a:defRPr b="0">
                <a:solidFill>
                  <a:schemeClr val="tx2">
                    <a:lumMod val="50000"/>
                  </a:schemeClr>
                </a:solidFill>
              </a:defRPr>
            </a:lvl1pPr>
          </a:lstStyle>
          <a:p>
            <a:pPr>
              <a:defRPr/>
            </a:pPr>
            <a:endParaRPr lang="it-IT" dirty="0"/>
          </a:p>
        </p:txBody>
      </p:sp>
      <p:sp>
        <p:nvSpPr>
          <p:cNvPr id="3" name="Segnaposto numero diapositiva 5"/>
          <p:cNvSpPr>
            <a:spLocks noGrp="1"/>
          </p:cNvSpPr>
          <p:nvPr>
            <p:ph type="sldNum" sz="quarter" idx="11"/>
          </p:nvPr>
        </p:nvSpPr>
        <p:spPr/>
        <p:txBody>
          <a:bodyPr/>
          <a:lstStyle>
            <a:lvl1pPr>
              <a:defRPr/>
            </a:lvl1pPr>
          </a:lstStyle>
          <a:p>
            <a:fld id="{22239B4E-C3C2-4B86-8DEC-EA95FF3F7266}" type="slidenum">
              <a:rPr lang="it-IT" altLang="it-IT"/>
              <a:pPr/>
              <a:t>‹N›</a:t>
            </a:fld>
            <a:endParaRPr lang="it-IT" altLang="it-IT"/>
          </a:p>
        </p:txBody>
      </p:sp>
    </p:spTree>
    <p:extLst>
      <p:ext uri="{BB962C8B-B14F-4D97-AF65-F5344CB8AC3E}">
        <p14:creationId xmlns:p14="http://schemas.microsoft.com/office/powerpoint/2010/main" val="18180014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objOnly">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609600" y="274639"/>
            <a:ext cx="10972800" cy="5851525"/>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2A12669B-9CD3-4E44-9535-63DE42A346FD}" type="slidenum">
              <a:rPr lang="en-US" altLang="it-IT"/>
              <a:pPr/>
              <a:t>‹N›</a:t>
            </a:fld>
            <a:endParaRPr lang="en-US" altLang="it-IT"/>
          </a:p>
        </p:txBody>
      </p:sp>
    </p:spTree>
    <p:extLst>
      <p:ext uri="{BB962C8B-B14F-4D97-AF65-F5344CB8AC3E}">
        <p14:creationId xmlns:p14="http://schemas.microsoft.com/office/powerpoint/2010/main" val="855082812"/>
      </p:ext>
    </p:extLst>
  </p:cSld>
  <p:clrMapOvr>
    <a:masterClrMapping/>
  </p:clrMapOvr>
  <p:transition spd="slow"/>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Title and Content_ok">
    <p:spTree>
      <p:nvGrpSpPr>
        <p:cNvPr id="1" name=""/>
        <p:cNvGrpSpPr/>
        <p:nvPr/>
      </p:nvGrpSpPr>
      <p:grpSpPr>
        <a:xfrm>
          <a:off x="0" y="0"/>
          <a:ext cx="0" cy="0"/>
          <a:chOff x="0" y="0"/>
          <a:chExt cx="0" cy="0"/>
        </a:xfrm>
      </p:grpSpPr>
      <p:sp>
        <p:nvSpPr>
          <p:cNvPr id="7" name="The Chiesi Pattern"/>
          <p:cNvSpPr txBox="1">
            <a:spLocks noGrp="1"/>
          </p:cNvSpPr>
          <p:nvPr>
            <p:ph type="body" sz="quarter" idx="26"/>
          </p:nvPr>
        </p:nvSpPr>
        <p:spPr>
          <a:xfrm>
            <a:off x="752828" y="827901"/>
            <a:ext cx="10659710" cy="461665"/>
          </a:xfrm>
          <a:prstGeom prst="rect">
            <a:avLst/>
          </a:prstGeom>
        </p:spPr>
        <p:txBody>
          <a:bodyPr/>
          <a:lstStyle>
            <a:lvl1pPr marL="0" indent="0">
              <a:buNone/>
              <a:defRPr sz="2400" b="1" i="0" baseline="0">
                <a:latin typeface="+mj-lt"/>
              </a:defRPr>
            </a:lvl1pPr>
          </a:lstStyle>
          <a:p>
            <a:pPr lvl="0"/>
            <a:r>
              <a:rPr lang="it-IT"/>
              <a:t>Fare clic per modificare stili del testo dello schema</a:t>
            </a:r>
          </a:p>
        </p:txBody>
      </p:sp>
      <p:sp>
        <p:nvSpPr>
          <p:cNvPr id="9" name="Chiesi Brand Development"/>
          <p:cNvSpPr txBox="1">
            <a:spLocks noGrp="1"/>
          </p:cNvSpPr>
          <p:nvPr>
            <p:ph type="body" sz="quarter" idx="21"/>
          </p:nvPr>
        </p:nvSpPr>
        <p:spPr>
          <a:xfrm>
            <a:off x="9857128" y="6423684"/>
            <a:ext cx="2203483" cy="269304"/>
          </a:xfrm>
          <a:prstGeom prst="rect">
            <a:avLst/>
          </a:prstGeom>
        </p:spPr>
        <p:txBody>
          <a:bodyPr>
            <a:spAutoFit/>
          </a:bodyPr>
          <a:lstStyle>
            <a:lvl1pPr marL="0" indent="0" algn="r" defTabSz="1219169">
              <a:buNone/>
              <a:defRPr sz="1150" b="0" spc="57">
                <a:solidFill>
                  <a:srgbClr val="FFFFFF"/>
                </a:solidFill>
                <a:latin typeface="Verdana Pro Light" panose="020B0304030504040204" pitchFamily="34" charset="0"/>
                <a:ea typeface="Verdana Pro Light" panose="020B0304030504040204" pitchFamily="34" charset="0"/>
                <a:cs typeface="Verdana Pro Light" panose="020B0304030504040204" pitchFamily="34" charset="0"/>
                <a:sym typeface="Gotham Narrow Extra Light"/>
              </a:defRPr>
            </a:lvl1pPr>
          </a:lstStyle>
          <a:p>
            <a:pPr lvl="0"/>
            <a:r>
              <a:rPr lang="it-IT"/>
              <a:t>Fare clic per modificare stili del testo dello schema</a:t>
            </a:r>
          </a:p>
        </p:txBody>
      </p:sp>
      <p:sp>
        <p:nvSpPr>
          <p:cNvPr id="8" name="Segnaposto contenuto 2"/>
          <p:cNvSpPr>
            <a:spLocks noGrp="1"/>
          </p:cNvSpPr>
          <p:nvPr>
            <p:ph idx="1"/>
          </p:nvPr>
        </p:nvSpPr>
        <p:spPr>
          <a:xfrm>
            <a:off x="838200" y="1448133"/>
            <a:ext cx="10515600" cy="4418940"/>
          </a:xfrm>
          <a:prstGeom prst="rect">
            <a:avLst/>
          </a:prstGeom>
        </p:spPr>
        <p:txBody>
          <a:bodyPr/>
          <a:lstStyle>
            <a:lvl1pPr>
              <a:defRPr/>
            </a:lvl1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5" name="Segnaposto numero diapositiva 5"/>
          <p:cNvSpPr>
            <a:spLocks noGrp="1"/>
          </p:cNvSpPr>
          <p:nvPr>
            <p:ph type="sldNum" sz="quarter" idx="27"/>
          </p:nvPr>
        </p:nvSpPr>
        <p:spPr/>
        <p:txBody>
          <a:bodyPr/>
          <a:lstStyle>
            <a:lvl1pPr>
              <a:defRPr/>
            </a:lvl1pPr>
          </a:lstStyle>
          <a:p>
            <a:pPr>
              <a:defRPr/>
            </a:pPr>
            <a:fld id="{6B7685BA-E56D-49BA-9CB5-C47108BEE6E5}" type="slidenum">
              <a:rPr lang="it-IT">
                <a:solidFill>
                  <a:prstClr val="black">
                    <a:tint val="75000"/>
                  </a:prstClr>
                </a:solidFill>
              </a:rPr>
              <a:pPr>
                <a:defRPr/>
              </a:pPr>
              <a:t>‹N›</a:t>
            </a:fld>
            <a:endParaRPr lang="it-IT">
              <a:solidFill>
                <a:prstClr val="black">
                  <a:tint val="75000"/>
                </a:prstClr>
              </a:solidFill>
            </a:endParaRPr>
          </a:p>
        </p:txBody>
      </p:sp>
    </p:spTree>
    <p:extLst>
      <p:ext uri="{BB962C8B-B14F-4D97-AF65-F5344CB8AC3E}">
        <p14:creationId xmlns:p14="http://schemas.microsoft.com/office/powerpoint/2010/main" val="3872716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0B08BC4-6759-75E0-2E51-5923F9497E90}"/>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ACBF2439-0BE9-5AB9-B7A0-D3C170D6636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523D8413-2B9B-00C3-1E61-D159BAF7F6BF}"/>
              </a:ext>
            </a:extLst>
          </p:cNvPr>
          <p:cNvSpPr>
            <a:spLocks noGrp="1"/>
          </p:cNvSpPr>
          <p:nvPr>
            <p:ph type="dt" sz="half" idx="10"/>
          </p:nvPr>
        </p:nvSpPr>
        <p:spPr/>
        <p:txBody>
          <a:bodyPr/>
          <a:lstStyle/>
          <a:p>
            <a:fld id="{4AF133FF-C1FD-4156-B71B-2A429A5D87F1}" type="datetimeFigureOut">
              <a:rPr lang="it-IT" smtClean="0"/>
              <a:t>27/05/2025</a:t>
            </a:fld>
            <a:endParaRPr lang="it-IT"/>
          </a:p>
        </p:txBody>
      </p:sp>
      <p:sp>
        <p:nvSpPr>
          <p:cNvPr id="5" name="Segnaposto piè di pagina 4">
            <a:extLst>
              <a:ext uri="{FF2B5EF4-FFF2-40B4-BE49-F238E27FC236}">
                <a16:creationId xmlns:a16="http://schemas.microsoft.com/office/drawing/2014/main" id="{D1232A3E-E71B-4C83-B540-F29939931233}"/>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53889AE-C72C-0FEC-56A0-8F42569261D5}"/>
              </a:ext>
            </a:extLst>
          </p:cNvPr>
          <p:cNvSpPr>
            <a:spLocks noGrp="1"/>
          </p:cNvSpPr>
          <p:nvPr>
            <p:ph type="sldNum" sz="quarter" idx="12"/>
          </p:nvPr>
        </p:nvSpPr>
        <p:spPr/>
        <p:txBody>
          <a:bodyPr/>
          <a:lstStyle/>
          <a:p>
            <a:fld id="{1071EEBF-C28F-4046-A3B6-F8D062880DE3}" type="slidenum">
              <a:rPr lang="it-IT" smtClean="0"/>
              <a:t>‹N›</a:t>
            </a:fld>
            <a:endParaRPr lang="it-IT"/>
          </a:p>
        </p:txBody>
      </p:sp>
    </p:spTree>
    <p:extLst>
      <p:ext uri="{BB962C8B-B14F-4D97-AF65-F5344CB8AC3E}">
        <p14:creationId xmlns:p14="http://schemas.microsoft.com/office/powerpoint/2010/main" val="18531107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E6B5E33-17DD-C5DF-A842-F56E173C7F51}"/>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140543A0-CF00-64D5-746C-5078B3DD7B49}"/>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05AB1C8F-45DE-9CA8-4346-116515E81C85}"/>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872413E3-3B5C-46B2-344A-3C5C2BC80ADE}"/>
              </a:ext>
            </a:extLst>
          </p:cNvPr>
          <p:cNvSpPr>
            <a:spLocks noGrp="1"/>
          </p:cNvSpPr>
          <p:nvPr>
            <p:ph type="dt" sz="half" idx="10"/>
          </p:nvPr>
        </p:nvSpPr>
        <p:spPr/>
        <p:txBody>
          <a:bodyPr/>
          <a:lstStyle/>
          <a:p>
            <a:fld id="{4AF133FF-C1FD-4156-B71B-2A429A5D87F1}" type="datetimeFigureOut">
              <a:rPr lang="it-IT" smtClean="0"/>
              <a:t>27/05/2025</a:t>
            </a:fld>
            <a:endParaRPr lang="it-IT"/>
          </a:p>
        </p:txBody>
      </p:sp>
      <p:sp>
        <p:nvSpPr>
          <p:cNvPr id="6" name="Segnaposto piè di pagina 5">
            <a:extLst>
              <a:ext uri="{FF2B5EF4-FFF2-40B4-BE49-F238E27FC236}">
                <a16:creationId xmlns:a16="http://schemas.microsoft.com/office/drawing/2014/main" id="{E0CCA218-7B28-EEA2-E6E2-3DF62CB1AEFA}"/>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199547A4-7E46-6F23-B144-3A0D06C04A87}"/>
              </a:ext>
            </a:extLst>
          </p:cNvPr>
          <p:cNvSpPr>
            <a:spLocks noGrp="1"/>
          </p:cNvSpPr>
          <p:nvPr>
            <p:ph type="sldNum" sz="quarter" idx="12"/>
          </p:nvPr>
        </p:nvSpPr>
        <p:spPr/>
        <p:txBody>
          <a:bodyPr/>
          <a:lstStyle/>
          <a:p>
            <a:fld id="{1071EEBF-C28F-4046-A3B6-F8D062880DE3}" type="slidenum">
              <a:rPr lang="it-IT" smtClean="0"/>
              <a:t>‹N›</a:t>
            </a:fld>
            <a:endParaRPr lang="it-IT"/>
          </a:p>
        </p:txBody>
      </p:sp>
    </p:spTree>
    <p:extLst>
      <p:ext uri="{BB962C8B-B14F-4D97-AF65-F5344CB8AC3E}">
        <p14:creationId xmlns:p14="http://schemas.microsoft.com/office/powerpoint/2010/main" val="3418639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B24B992-753C-1D28-80DE-7927207F01BC}"/>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5CC61249-AB6F-240E-1211-1F4F2C1ECF6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DAAFFED8-ED8D-D984-8EE8-673049965D34}"/>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0DDCCF97-8F10-B142-9991-6D1831E1D82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5F004E97-13D5-C785-6178-3B879E23D0C3}"/>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53FDC616-B209-AF38-1089-4B443A5AEB75}"/>
              </a:ext>
            </a:extLst>
          </p:cNvPr>
          <p:cNvSpPr>
            <a:spLocks noGrp="1"/>
          </p:cNvSpPr>
          <p:nvPr>
            <p:ph type="dt" sz="half" idx="10"/>
          </p:nvPr>
        </p:nvSpPr>
        <p:spPr/>
        <p:txBody>
          <a:bodyPr/>
          <a:lstStyle/>
          <a:p>
            <a:fld id="{4AF133FF-C1FD-4156-B71B-2A429A5D87F1}" type="datetimeFigureOut">
              <a:rPr lang="it-IT" smtClean="0"/>
              <a:t>27/05/2025</a:t>
            </a:fld>
            <a:endParaRPr lang="it-IT"/>
          </a:p>
        </p:txBody>
      </p:sp>
      <p:sp>
        <p:nvSpPr>
          <p:cNvPr id="8" name="Segnaposto piè di pagina 7">
            <a:extLst>
              <a:ext uri="{FF2B5EF4-FFF2-40B4-BE49-F238E27FC236}">
                <a16:creationId xmlns:a16="http://schemas.microsoft.com/office/drawing/2014/main" id="{427E4DC6-68EB-7906-08B3-951AED26E417}"/>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0D72089F-0BC0-4034-F9E9-56838945841D}"/>
              </a:ext>
            </a:extLst>
          </p:cNvPr>
          <p:cNvSpPr>
            <a:spLocks noGrp="1"/>
          </p:cNvSpPr>
          <p:nvPr>
            <p:ph type="sldNum" sz="quarter" idx="12"/>
          </p:nvPr>
        </p:nvSpPr>
        <p:spPr/>
        <p:txBody>
          <a:bodyPr/>
          <a:lstStyle/>
          <a:p>
            <a:fld id="{1071EEBF-C28F-4046-A3B6-F8D062880DE3}" type="slidenum">
              <a:rPr lang="it-IT" smtClean="0"/>
              <a:t>‹N›</a:t>
            </a:fld>
            <a:endParaRPr lang="it-IT"/>
          </a:p>
        </p:txBody>
      </p:sp>
    </p:spTree>
    <p:extLst>
      <p:ext uri="{BB962C8B-B14F-4D97-AF65-F5344CB8AC3E}">
        <p14:creationId xmlns:p14="http://schemas.microsoft.com/office/powerpoint/2010/main" val="829702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76D071E-6763-EAF3-2807-334964CFBA5D}"/>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E309324A-A3BB-5B58-C773-5D3338547D6B}"/>
              </a:ext>
            </a:extLst>
          </p:cNvPr>
          <p:cNvSpPr>
            <a:spLocks noGrp="1"/>
          </p:cNvSpPr>
          <p:nvPr>
            <p:ph type="dt" sz="half" idx="10"/>
          </p:nvPr>
        </p:nvSpPr>
        <p:spPr/>
        <p:txBody>
          <a:bodyPr/>
          <a:lstStyle/>
          <a:p>
            <a:fld id="{4AF133FF-C1FD-4156-B71B-2A429A5D87F1}" type="datetimeFigureOut">
              <a:rPr lang="it-IT" smtClean="0"/>
              <a:t>27/05/2025</a:t>
            </a:fld>
            <a:endParaRPr lang="it-IT"/>
          </a:p>
        </p:txBody>
      </p:sp>
      <p:sp>
        <p:nvSpPr>
          <p:cNvPr id="4" name="Segnaposto piè di pagina 3">
            <a:extLst>
              <a:ext uri="{FF2B5EF4-FFF2-40B4-BE49-F238E27FC236}">
                <a16:creationId xmlns:a16="http://schemas.microsoft.com/office/drawing/2014/main" id="{42EB27AF-9A92-D6C6-B9CC-62E673A07CB1}"/>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3CFB954A-B853-A3CE-FF34-45AA5A3C2FBA}"/>
              </a:ext>
            </a:extLst>
          </p:cNvPr>
          <p:cNvSpPr>
            <a:spLocks noGrp="1"/>
          </p:cNvSpPr>
          <p:nvPr>
            <p:ph type="sldNum" sz="quarter" idx="12"/>
          </p:nvPr>
        </p:nvSpPr>
        <p:spPr/>
        <p:txBody>
          <a:bodyPr/>
          <a:lstStyle/>
          <a:p>
            <a:fld id="{1071EEBF-C28F-4046-A3B6-F8D062880DE3}" type="slidenum">
              <a:rPr lang="it-IT" smtClean="0"/>
              <a:t>‹N›</a:t>
            </a:fld>
            <a:endParaRPr lang="it-IT"/>
          </a:p>
        </p:txBody>
      </p:sp>
    </p:spTree>
    <p:extLst>
      <p:ext uri="{BB962C8B-B14F-4D97-AF65-F5344CB8AC3E}">
        <p14:creationId xmlns:p14="http://schemas.microsoft.com/office/powerpoint/2010/main" val="15727893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E19479E8-8835-B9F5-44F1-F6C18387E696}"/>
              </a:ext>
            </a:extLst>
          </p:cNvPr>
          <p:cNvSpPr>
            <a:spLocks noGrp="1"/>
          </p:cNvSpPr>
          <p:nvPr>
            <p:ph type="dt" sz="half" idx="10"/>
          </p:nvPr>
        </p:nvSpPr>
        <p:spPr/>
        <p:txBody>
          <a:bodyPr/>
          <a:lstStyle/>
          <a:p>
            <a:fld id="{4AF133FF-C1FD-4156-B71B-2A429A5D87F1}" type="datetimeFigureOut">
              <a:rPr lang="it-IT" smtClean="0"/>
              <a:t>27/05/2025</a:t>
            </a:fld>
            <a:endParaRPr lang="it-IT"/>
          </a:p>
        </p:txBody>
      </p:sp>
      <p:sp>
        <p:nvSpPr>
          <p:cNvPr id="3" name="Segnaposto piè di pagina 2">
            <a:extLst>
              <a:ext uri="{FF2B5EF4-FFF2-40B4-BE49-F238E27FC236}">
                <a16:creationId xmlns:a16="http://schemas.microsoft.com/office/drawing/2014/main" id="{421CD3F1-5FD9-5398-4BA4-6262452AB982}"/>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62F73907-CF79-5BBF-0034-1E18F7A1E8D4}"/>
              </a:ext>
            </a:extLst>
          </p:cNvPr>
          <p:cNvSpPr>
            <a:spLocks noGrp="1"/>
          </p:cNvSpPr>
          <p:nvPr>
            <p:ph type="sldNum" sz="quarter" idx="12"/>
          </p:nvPr>
        </p:nvSpPr>
        <p:spPr/>
        <p:txBody>
          <a:bodyPr/>
          <a:lstStyle/>
          <a:p>
            <a:fld id="{1071EEBF-C28F-4046-A3B6-F8D062880DE3}" type="slidenum">
              <a:rPr lang="it-IT" smtClean="0"/>
              <a:t>‹N›</a:t>
            </a:fld>
            <a:endParaRPr lang="it-IT"/>
          </a:p>
        </p:txBody>
      </p:sp>
    </p:spTree>
    <p:extLst>
      <p:ext uri="{BB962C8B-B14F-4D97-AF65-F5344CB8AC3E}">
        <p14:creationId xmlns:p14="http://schemas.microsoft.com/office/powerpoint/2010/main" val="1046247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BAF225D-1ADE-304E-EC90-3D106B27D6AE}"/>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B2772191-23FA-DE83-1D5C-1444B472109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AB09DAC6-36BD-26CA-E9E5-E30AB0E11C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2EE73BDD-4BCF-E001-F189-3E0333C79988}"/>
              </a:ext>
            </a:extLst>
          </p:cNvPr>
          <p:cNvSpPr>
            <a:spLocks noGrp="1"/>
          </p:cNvSpPr>
          <p:nvPr>
            <p:ph type="dt" sz="half" idx="10"/>
          </p:nvPr>
        </p:nvSpPr>
        <p:spPr/>
        <p:txBody>
          <a:bodyPr/>
          <a:lstStyle/>
          <a:p>
            <a:fld id="{4AF133FF-C1FD-4156-B71B-2A429A5D87F1}" type="datetimeFigureOut">
              <a:rPr lang="it-IT" smtClean="0"/>
              <a:t>27/05/2025</a:t>
            </a:fld>
            <a:endParaRPr lang="it-IT"/>
          </a:p>
        </p:txBody>
      </p:sp>
      <p:sp>
        <p:nvSpPr>
          <p:cNvPr id="6" name="Segnaposto piè di pagina 5">
            <a:extLst>
              <a:ext uri="{FF2B5EF4-FFF2-40B4-BE49-F238E27FC236}">
                <a16:creationId xmlns:a16="http://schemas.microsoft.com/office/drawing/2014/main" id="{F9B9A9DB-709D-2D5B-CF4A-50F304297E6E}"/>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1F7507C9-2C0D-5EBE-4533-44B898F76A2C}"/>
              </a:ext>
            </a:extLst>
          </p:cNvPr>
          <p:cNvSpPr>
            <a:spLocks noGrp="1"/>
          </p:cNvSpPr>
          <p:nvPr>
            <p:ph type="sldNum" sz="quarter" idx="12"/>
          </p:nvPr>
        </p:nvSpPr>
        <p:spPr/>
        <p:txBody>
          <a:bodyPr/>
          <a:lstStyle/>
          <a:p>
            <a:fld id="{1071EEBF-C28F-4046-A3B6-F8D062880DE3}" type="slidenum">
              <a:rPr lang="it-IT" smtClean="0"/>
              <a:t>‹N›</a:t>
            </a:fld>
            <a:endParaRPr lang="it-IT"/>
          </a:p>
        </p:txBody>
      </p:sp>
    </p:spTree>
    <p:extLst>
      <p:ext uri="{BB962C8B-B14F-4D97-AF65-F5344CB8AC3E}">
        <p14:creationId xmlns:p14="http://schemas.microsoft.com/office/powerpoint/2010/main" val="14557016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79C7875-402D-C1B4-D8E2-53B8D347F8BA}"/>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252BB59F-037F-26E5-5A40-31162345E2A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076A49AA-68EF-ED92-44BA-72DF0A5AE9E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0B956F6D-7FC0-0099-EF25-534B9BBA1992}"/>
              </a:ext>
            </a:extLst>
          </p:cNvPr>
          <p:cNvSpPr>
            <a:spLocks noGrp="1"/>
          </p:cNvSpPr>
          <p:nvPr>
            <p:ph type="dt" sz="half" idx="10"/>
          </p:nvPr>
        </p:nvSpPr>
        <p:spPr/>
        <p:txBody>
          <a:bodyPr/>
          <a:lstStyle/>
          <a:p>
            <a:fld id="{4AF133FF-C1FD-4156-B71B-2A429A5D87F1}" type="datetimeFigureOut">
              <a:rPr lang="it-IT" smtClean="0"/>
              <a:t>27/05/2025</a:t>
            </a:fld>
            <a:endParaRPr lang="it-IT"/>
          </a:p>
        </p:txBody>
      </p:sp>
      <p:sp>
        <p:nvSpPr>
          <p:cNvPr id="6" name="Segnaposto piè di pagina 5">
            <a:extLst>
              <a:ext uri="{FF2B5EF4-FFF2-40B4-BE49-F238E27FC236}">
                <a16:creationId xmlns:a16="http://schemas.microsoft.com/office/drawing/2014/main" id="{8A53204C-BA8E-EB6E-EFBD-518B92D59112}"/>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F145B0ED-EC0A-69AF-D993-D08276F3D27E}"/>
              </a:ext>
            </a:extLst>
          </p:cNvPr>
          <p:cNvSpPr>
            <a:spLocks noGrp="1"/>
          </p:cNvSpPr>
          <p:nvPr>
            <p:ph type="sldNum" sz="quarter" idx="12"/>
          </p:nvPr>
        </p:nvSpPr>
        <p:spPr/>
        <p:txBody>
          <a:bodyPr/>
          <a:lstStyle/>
          <a:p>
            <a:fld id="{1071EEBF-C28F-4046-A3B6-F8D062880DE3}" type="slidenum">
              <a:rPr lang="it-IT" smtClean="0"/>
              <a:t>‹N›</a:t>
            </a:fld>
            <a:endParaRPr lang="it-IT"/>
          </a:p>
        </p:txBody>
      </p:sp>
    </p:spTree>
    <p:extLst>
      <p:ext uri="{BB962C8B-B14F-4D97-AF65-F5344CB8AC3E}">
        <p14:creationId xmlns:p14="http://schemas.microsoft.com/office/powerpoint/2010/main" val="353876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theme" Target="../theme/theme2.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ED465B30-BD86-1C37-317E-2808BDFBCC5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1F5C0375-AB0A-2DBC-A71B-648CFBCC706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6F8A92B8-8A8D-508D-E5D2-895413211F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AF133FF-C1FD-4156-B71B-2A429A5D87F1}" type="datetimeFigureOut">
              <a:rPr lang="it-IT" smtClean="0"/>
              <a:t>27/05/2025</a:t>
            </a:fld>
            <a:endParaRPr lang="it-IT"/>
          </a:p>
        </p:txBody>
      </p:sp>
      <p:sp>
        <p:nvSpPr>
          <p:cNvPr id="5" name="Segnaposto piè di pagina 4">
            <a:extLst>
              <a:ext uri="{FF2B5EF4-FFF2-40B4-BE49-F238E27FC236}">
                <a16:creationId xmlns:a16="http://schemas.microsoft.com/office/drawing/2014/main" id="{64564BE3-5AA6-8295-6458-E59C66E972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it-IT"/>
          </a:p>
        </p:txBody>
      </p:sp>
      <p:sp>
        <p:nvSpPr>
          <p:cNvPr id="6" name="Segnaposto numero diapositiva 5">
            <a:extLst>
              <a:ext uri="{FF2B5EF4-FFF2-40B4-BE49-F238E27FC236}">
                <a16:creationId xmlns:a16="http://schemas.microsoft.com/office/drawing/2014/main" id="{B2A4B708-5495-A5C8-9D35-7E4D24A9A70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071EEBF-C28F-4046-A3B6-F8D062880DE3}" type="slidenum">
              <a:rPr lang="it-IT" smtClean="0"/>
              <a:t>‹N›</a:t>
            </a:fld>
            <a:endParaRPr lang="it-IT"/>
          </a:p>
        </p:txBody>
      </p:sp>
    </p:spTree>
    <p:extLst>
      <p:ext uri="{BB962C8B-B14F-4D97-AF65-F5344CB8AC3E}">
        <p14:creationId xmlns:p14="http://schemas.microsoft.com/office/powerpoint/2010/main" val="40168497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9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stile</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98E01E-0370-A84D-9CA5-63776893AE82}" type="datetimeFigureOut">
              <a:rPr lang="it-IT" smtClean="0"/>
              <a:t>27/05/2025</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2E0757-BE1B-B941-B10C-F6F0A396B3B6}" type="slidenum">
              <a:rPr lang="it-IT" smtClean="0"/>
              <a:t>‹N›</a:t>
            </a:fld>
            <a:endParaRPr lang="it-IT"/>
          </a:p>
        </p:txBody>
      </p:sp>
    </p:spTree>
    <p:extLst>
      <p:ext uri="{BB962C8B-B14F-4D97-AF65-F5344CB8AC3E}">
        <p14:creationId xmlns:p14="http://schemas.microsoft.com/office/powerpoint/2010/main" val="327999988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microsoft.com/office/2007/relationships/hdphoto" Target="../media/hdphoto9.wdp"/><Relationship Id="rId3" Type="http://schemas.microsoft.com/office/2007/relationships/hdphoto" Target="../media/hdphoto7.wdp"/><Relationship Id="rId7" Type="http://schemas.openxmlformats.org/officeDocument/2006/relationships/image" Target="../media/image17.png"/><Relationship Id="rId2" Type="http://schemas.openxmlformats.org/officeDocument/2006/relationships/image" Target="../media/image14.jpeg"/><Relationship Id="rId1" Type="http://schemas.openxmlformats.org/officeDocument/2006/relationships/slideLayout" Target="../slideLayouts/slideLayout7.xml"/><Relationship Id="rId6" Type="http://schemas.microsoft.com/office/2007/relationships/hdphoto" Target="../media/hdphoto8.wdp"/><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10.wdp"/></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wmf"/><Relationship Id="rId1" Type="http://schemas.openxmlformats.org/officeDocument/2006/relationships/slideLayout" Target="../slideLayouts/slideLayout2.xml"/><Relationship Id="rId4" Type="http://schemas.openxmlformats.org/officeDocument/2006/relationships/image" Target="../media/image29.wmf"/></Relationships>
</file>

<file path=ppt/slides/_rels/slide18.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wmf"/></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microsoft.com/office/2007/relationships/hdphoto" Target="../media/hdphoto11.wdp"/><Relationship Id="rId7" Type="http://schemas.microsoft.com/office/2007/relationships/hdphoto" Target="../media/hdphoto13.wdp"/><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43.png"/><Relationship Id="rId5" Type="http://schemas.microsoft.com/office/2007/relationships/hdphoto" Target="../media/hdphoto12.wdp"/><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 Id="rId4" Type="http://schemas.microsoft.com/office/2007/relationships/hdphoto" Target="../media/hdphoto14.wdp"/></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microsoft.com/office/2007/relationships/hdphoto" Target="../media/hdphoto15.wdp"/><Relationship Id="rId7" Type="http://schemas.microsoft.com/office/2007/relationships/hdphoto" Target="../media/hdphoto17.wdp"/><Relationship Id="rId2"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49.png"/><Relationship Id="rId5" Type="http://schemas.microsoft.com/office/2007/relationships/hdphoto" Target="../media/hdphoto16.wdp"/><Relationship Id="rId4" Type="http://schemas.openxmlformats.org/officeDocument/2006/relationships/image" Target="../media/image48.png"/></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0.png"/><Relationship Id="rId1" Type="http://schemas.openxmlformats.org/officeDocument/2006/relationships/slideLayout" Target="../slideLayouts/slideLayout2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 Id="rId4" Type="http://schemas.microsoft.com/office/2007/relationships/hdphoto" Target="../media/hdphoto18.wdp"/></Relationships>
</file>

<file path=ppt/slides/_rels/slide3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35.xml.rels><?xml version="1.0" encoding="UTF-8" standalone="yes"?>
<Relationships xmlns="http://schemas.openxmlformats.org/package/2006/relationships"><Relationship Id="rId3" Type="http://schemas.microsoft.com/office/2007/relationships/hdphoto" Target="../media/hdphoto19.wdp"/><Relationship Id="rId2" Type="http://schemas.openxmlformats.org/officeDocument/2006/relationships/image" Target="../media/image55.png"/><Relationship Id="rId1" Type="http://schemas.openxmlformats.org/officeDocument/2006/relationships/slideLayout" Target="../slideLayouts/slideLayout7.xml"/><Relationship Id="rId5" Type="http://schemas.microsoft.com/office/2007/relationships/hdphoto" Target="../media/hdphoto20.wdp"/><Relationship Id="rId4" Type="http://schemas.openxmlformats.org/officeDocument/2006/relationships/image" Target="../media/image56.png"/></Relationships>
</file>

<file path=ppt/slides/_rels/slide36.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image" Target="../media/image57.jp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3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8" Type="http://schemas.openxmlformats.org/officeDocument/2006/relationships/image" Target="../media/image68.emf"/><Relationship Id="rId3" Type="http://schemas.openxmlformats.org/officeDocument/2006/relationships/image" Target="../media/image63.emf"/><Relationship Id="rId7" Type="http://schemas.openxmlformats.org/officeDocument/2006/relationships/image" Target="../media/image67.emf"/><Relationship Id="rId2" Type="http://schemas.openxmlformats.org/officeDocument/2006/relationships/image" Target="../media/image62.emf"/><Relationship Id="rId1" Type="http://schemas.openxmlformats.org/officeDocument/2006/relationships/slideLayout" Target="../slideLayouts/slideLayout7.xml"/><Relationship Id="rId6" Type="http://schemas.openxmlformats.org/officeDocument/2006/relationships/image" Target="../media/image66.emf"/><Relationship Id="rId11" Type="http://schemas.openxmlformats.org/officeDocument/2006/relationships/image" Target="../media/image71.emf"/><Relationship Id="rId5" Type="http://schemas.openxmlformats.org/officeDocument/2006/relationships/image" Target="../media/image65.emf"/><Relationship Id="rId10" Type="http://schemas.openxmlformats.org/officeDocument/2006/relationships/image" Target="../media/image70.emf"/><Relationship Id="rId4" Type="http://schemas.openxmlformats.org/officeDocument/2006/relationships/image" Target="../media/image64.emf"/><Relationship Id="rId9" Type="http://schemas.openxmlformats.org/officeDocument/2006/relationships/image" Target="../media/image69.emf"/></Relationships>
</file>

<file path=ppt/slides/_rels/slide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image" Target="../media/image72.emf"/><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7.xml"/><Relationship Id="rId5" Type="http://schemas.openxmlformats.org/officeDocument/2006/relationships/image" Target="../media/image79.png"/><Relationship Id="rId4" Type="http://schemas.openxmlformats.org/officeDocument/2006/relationships/image" Target="../media/image78.png"/></Relationships>
</file>

<file path=ppt/slides/_rels/slide44.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81.wmf"/><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8.png"/><Relationship Id="rId1" Type="http://schemas.openxmlformats.org/officeDocument/2006/relationships/slideLayout" Target="../slideLayouts/slideLayout7.xml"/><Relationship Id="rId5" Type="http://schemas.microsoft.com/office/2007/relationships/hdphoto" Target="../media/hdphoto5.wdp"/><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7F6896B-792E-4A86-811D-5579E6B94C1F}"/>
              </a:ext>
            </a:extLst>
          </p:cNvPr>
          <p:cNvSpPr>
            <a:spLocks noGrp="1"/>
          </p:cNvSpPr>
          <p:nvPr>
            <p:ph type="ctrTitle"/>
          </p:nvPr>
        </p:nvSpPr>
        <p:spPr>
          <a:xfrm>
            <a:off x="4622106" y="2067695"/>
            <a:ext cx="6960288" cy="1249628"/>
          </a:xfrm>
        </p:spPr>
        <p:txBody>
          <a:bodyPr>
            <a:noAutofit/>
          </a:bodyPr>
          <a:lstStyle/>
          <a:p>
            <a:r>
              <a:rPr lang="it-IT" sz="3600" b="1" dirty="0">
                <a:solidFill>
                  <a:srgbClr val="FF0000"/>
                </a:solidFill>
                <a:latin typeface="Arial" panose="020B0604020202020204" pitchFamily="34" charset="0"/>
                <a:cs typeface="Arial" panose="020B0604020202020204" pitchFamily="34" charset="0"/>
              </a:rPr>
              <a:t>La </a:t>
            </a:r>
            <a:r>
              <a:rPr lang="it-IT" sz="3600" b="1" dirty="0" err="1">
                <a:solidFill>
                  <a:srgbClr val="FF0000"/>
                </a:solidFill>
                <a:latin typeface="Arial" panose="020B0604020202020204" pitchFamily="34" charset="0"/>
                <a:cs typeface="Arial" panose="020B0604020202020204" pitchFamily="34" charset="0"/>
              </a:rPr>
              <a:t>neuroprotezione</a:t>
            </a:r>
            <a:r>
              <a:rPr lang="it-IT" sz="3600" b="1" dirty="0">
                <a:solidFill>
                  <a:srgbClr val="FF0000"/>
                </a:solidFill>
                <a:latin typeface="Arial" panose="020B0604020202020204" pitchFamily="34" charset="0"/>
                <a:cs typeface="Arial" panose="020B0604020202020204" pitchFamily="34" charset="0"/>
              </a:rPr>
              <a:t> nelle neuropatie periferiche</a:t>
            </a:r>
            <a:endParaRPr lang="it-IT" sz="3200" b="1" dirty="0">
              <a:solidFill>
                <a:srgbClr val="FF0000"/>
              </a:solidFill>
              <a:latin typeface="Arial" panose="020B0604020202020204" pitchFamily="34" charset="0"/>
              <a:cs typeface="Arial" panose="020B0604020202020204" pitchFamily="34" charset="0"/>
            </a:endParaRPr>
          </a:p>
        </p:txBody>
      </p:sp>
      <p:sp>
        <p:nvSpPr>
          <p:cNvPr id="3" name="Sottotitolo 2">
            <a:extLst>
              <a:ext uri="{FF2B5EF4-FFF2-40B4-BE49-F238E27FC236}">
                <a16:creationId xmlns:a16="http://schemas.microsoft.com/office/drawing/2014/main" id="{7EEEA8E9-B524-447E-9598-C1C89BD1049F}"/>
              </a:ext>
            </a:extLst>
          </p:cNvPr>
          <p:cNvSpPr>
            <a:spLocks noGrp="1"/>
          </p:cNvSpPr>
          <p:nvPr>
            <p:ph type="subTitle" idx="1"/>
          </p:nvPr>
        </p:nvSpPr>
        <p:spPr>
          <a:xfrm>
            <a:off x="4622105" y="3777340"/>
            <a:ext cx="6960288" cy="1655762"/>
          </a:xfrm>
        </p:spPr>
        <p:txBody>
          <a:bodyPr>
            <a:noAutofit/>
          </a:bodyPr>
          <a:lstStyle/>
          <a:p>
            <a:pPr>
              <a:defRPr/>
            </a:pPr>
            <a:r>
              <a:rPr lang="it-IT" altLang="it-IT" sz="1800" b="1" dirty="0">
                <a:solidFill>
                  <a:srgbClr val="002060"/>
                </a:solidFill>
                <a:effectLst>
                  <a:innerShdw blurRad="63500" dist="50800" dir="13500000">
                    <a:prstClr val="black">
                      <a:alpha val="50000"/>
                    </a:prstClr>
                  </a:innerShdw>
                </a:effectLst>
                <a:latin typeface="Arial" panose="020B0604020202020204" pitchFamily="34" charset="0"/>
                <a:cs typeface="Arial" panose="020B0604020202020204" pitchFamily="34" charset="0"/>
              </a:rPr>
              <a:t>Giovanni Antonio Checchia</a:t>
            </a:r>
          </a:p>
          <a:p>
            <a:pPr>
              <a:defRPr/>
            </a:pPr>
            <a:endParaRPr lang="it-IT" altLang="it-IT" sz="1800" b="1" dirty="0">
              <a:solidFill>
                <a:srgbClr val="002060"/>
              </a:solidFill>
              <a:effectLst>
                <a:innerShdw blurRad="63500" dist="50800" dir="13500000">
                  <a:prstClr val="black">
                    <a:alpha val="50000"/>
                  </a:prstClr>
                </a:innerShdw>
              </a:effectLst>
              <a:latin typeface="Arial" panose="020B0604020202020204" pitchFamily="34" charset="0"/>
              <a:cs typeface="Arial" panose="020B0604020202020204" pitchFamily="34" charset="0"/>
            </a:endParaRPr>
          </a:p>
          <a:p>
            <a:pPr>
              <a:defRPr/>
            </a:pPr>
            <a:r>
              <a:rPr lang="it-IT" altLang="it-IT" sz="1800" b="1" dirty="0">
                <a:solidFill>
                  <a:srgbClr val="002060"/>
                </a:solidFill>
                <a:effectLst>
                  <a:innerShdw blurRad="63500" dist="50800" dir="13500000">
                    <a:prstClr val="black">
                      <a:alpha val="50000"/>
                    </a:prstClr>
                  </a:innerShdw>
                </a:effectLst>
                <a:latin typeface="Arial" panose="020B0604020202020204" pitchFamily="34" charset="0"/>
                <a:cs typeface="Arial" panose="020B0604020202020204" pitchFamily="34" charset="0"/>
              </a:rPr>
              <a:t>Direttore</a:t>
            </a:r>
          </a:p>
          <a:p>
            <a:pPr>
              <a:defRPr/>
            </a:pPr>
            <a:r>
              <a:rPr lang="it-IT" altLang="it-IT" sz="1800" b="1" dirty="0">
                <a:solidFill>
                  <a:srgbClr val="002060"/>
                </a:solidFill>
                <a:effectLst>
                  <a:innerShdw blurRad="63500" dist="50800" dir="13500000">
                    <a:prstClr val="black">
                      <a:alpha val="50000"/>
                    </a:prstClr>
                  </a:innerShdw>
                </a:effectLst>
                <a:latin typeface="Arial" panose="020B0604020202020204" pitchFamily="34" charset="0"/>
                <a:cs typeface="Arial" panose="020B0604020202020204" pitchFamily="34" charset="0"/>
              </a:rPr>
              <a:t>Dipartimento di Riabilitazione</a:t>
            </a:r>
          </a:p>
          <a:p>
            <a:pPr>
              <a:defRPr/>
            </a:pPr>
            <a:r>
              <a:rPr lang="it-IT" altLang="it-IT" sz="1800" b="1" dirty="0">
                <a:solidFill>
                  <a:srgbClr val="002060"/>
                </a:solidFill>
                <a:effectLst>
                  <a:innerShdw blurRad="63500" dist="50800" dir="13500000">
                    <a:prstClr val="black">
                      <a:alpha val="50000"/>
                    </a:prstClr>
                  </a:innerShdw>
                </a:effectLst>
                <a:latin typeface="Arial" panose="020B0604020202020204" pitchFamily="34" charset="0"/>
                <a:cs typeface="Arial" panose="020B0604020202020204" pitchFamily="34" charset="0"/>
              </a:rPr>
              <a:t>Ospedale Territorio</a:t>
            </a:r>
          </a:p>
          <a:p>
            <a:pPr>
              <a:defRPr/>
            </a:pPr>
            <a:r>
              <a:rPr lang="it-IT" altLang="it-IT" sz="1800" b="1" dirty="0">
                <a:solidFill>
                  <a:srgbClr val="002060"/>
                </a:solidFill>
                <a:effectLst>
                  <a:innerShdw blurRad="63500" dist="50800" dir="13500000">
                    <a:prstClr val="black">
                      <a:alpha val="50000"/>
                    </a:prstClr>
                  </a:innerShdw>
                </a:effectLst>
                <a:latin typeface="Arial" panose="020B0604020202020204" pitchFamily="34" charset="0"/>
                <a:cs typeface="Arial" panose="020B0604020202020204" pitchFamily="34" charset="0"/>
              </a:rPr>
              <a:t>AULSS 6 Euganea Regione del Veneto</a:t>
            </a:r>
          </a:p>
          <a:p>
            <a:endParaRPr lang="it-IT" sz="2000" dirty="0">
              <a:latin typeface="Arial" panose="020B0604020202020204" pitchFamily="34" charset="0"/>
              <a:cs typeface="Arial" panose="020B0604020202020204" pitchFamily="34" charset="0"/>
            </a:endParaRPr>
          </a:p>
        </p:txBody>
      </p:sp>
      <p:grpSp>
        <p:nvGrpSpPr>
          <p:cNvPr id="9" name="Gruppo 8"/>
          <p:cNvGrpSpPr/>
          <p:nvPr/>
        </p:nvGrpSpPr>
        <p:grpSpPr>
          <a:xfrm>
            <a:off x="4622105" y="307408"/>
            <a:ext cx="6740454" cy="1028608"/>
            <a:chOff x="7420342" y="257980"/>
            <a:chExt cx="4551823" cy="1028608"/>
          </a:xfrm>
        </p:grpSpPr>
        <p:pic>
          <p:nvPicPr>
            <p:cNvPr id="6" name="Immagine 3"/>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10154577" y="257980"/>
              <a:ext cx="1817588" cy="1028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asellaDiTesto 4"/>
            <p:cNvSpPr txBox="1">
              <a:spLocks noChangeArrowheads="1"/>
            </p:cNvSpPr>
            <p:nvPr/>
          </p:nvSpPr>
          <p:spPr bwMode="auto">
            <a:xfrm>
              <a:off x="7420342" y="317092"/>
              <a:ext cx="2605107"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it-IT" altLang="it-IT" sz="1900" b="1" i="0" u="none" strike="noStrike" kern="1200" cap="none" spc="0" normalizeH="0" baseline="0" noProof="0" dirty="0">
                  <a:ln>
                    <a:noFill/>
                  </a:ln>
                  <a:solidFill>
                    <a:srgbClr val="00B0F0"/>
                  </a:solidFill>
                  <a:effectLst>
                    <a:innerShdw blurRad="63500" dist="50800" dir="13500000">
                      <a:prstClr val="black">
                        <a:alpha val="50000"/>
                      </a:prstClr>
                    </a:innerShdw>
                  </a:effectLst>
                  <a:uLnTx/>
                  <a:uFillTx/>
                  <a:latin typeface="Tahoma" panose="020B0604030504040204" pitchFamily="34" charset="0"/>
                  <a:ea typeface="+mn-ea"/>
                  <a:cs typeface="+mn-cs"/>
                </a:rPr>
                <a:t>Dipartimento di </a:t>
              </a:r>
              <a:r>
                <a:rPr kumimoji="0" lang="it-IT" altLang="it-IT" sz="1900" b="1" i="0" u="none" strike="noStrike" kern="0" cap="none" spc="0" normalizeH="0" baseline="0" noProof="0" dirty="0">
                  <a:ln>
                    <a:noFill/>
                  </a:ln>
                  <a:solidFill>
                    <a:srgbClr val="00B0F0"/>
                  </a:solidFill>
                  <a:effectLst>
                    <a:innerShdw blurRad="63500" dist="50800" dir="13500000">
                      <a:prstClr val="black">
                        <a:alpha val="50000"/>
                      </a:prstClr>
                    </a:innerShdw>
                  </a:effectLst>
                  <a:uLnTx/>
                  <a:uFillTx/>
                  <a:latin typeface="Tahoma" panose="020B0604030504040204" pitchFamily="34" charset="0"/>
                  <a:ea typeface="+mn-ea"/>
                  <a:cs typeface="+mn-cs"/>
                </a:rPr>
                <a:t>Riabilitazione</a:t>
              </a:r>
            </a:p>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it-IT" altLang="it-IT" sz="1900" b="1" i="0" u="none" strike="noStrike" kern="1200" cap="none" spc="0" normalizeH="0" baseline="0" noProof="0" dirty="0">
                  <a:ln>
                    <a:noFill/>
                  </a:ln>
                  <a:solidFill>
                    <a:srgbClr val="00B0F0"/>
                  </a:solidFill>
                  <a:effectLst>
                    <a:innerShdw blurRad="63500" dist="50800" dir="13500000">
                      <a:prstClr val="black">
                        <a:alpha val="50000"/>
                      </a:prstClr>
                    </a:innerShdw>
                  </a:effectLst>
                  <a:uLnTx/>
                  <a:uFillTx/>
                  <a:latin typeface="Tahoma" panose="020B0604030504040204" pitchFamily="34" charset="0"/>
                  <a:ea typeface="+mn-ea"/>
                  <a:cs typeface="+mn-cs"/>
                </a:rPr>
                <a:t>Ospedale Territorio</a:t>
              </a:r>
            </a:p>
          </p:txBody>
        </p:sp>
      </p:grpSp>
      <p:sp>
        <p:nvSpPr>
          <p:cNvPr id="4" name="Segnaposto numero diapositiva 3">
            <a:extLst>
              <a:ext uri="{FF2B5EF4-FFF2-40B4-BE49-F238E27FC236}">
                <a16:creationId xmlns:a16="http://schemas.microsoft.com/office/drawing/2014/main" id="{B8723603-9E9A-4706-DAF2-D691113A926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02827AB-F8B7-4603-8A82-CA0ACBF5B92F}" type="slidenum">
              <a:rPr kumimoji="0" lang="it-IT"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it-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10" name="Immagine 9">
            <a:extLst>
              <a:ext uri="{FF2B5EF4-FFF2-40B4-BE49-F238E27FC236}">
                <a16:creationId xmlns:a16="http://schemas.microsoft.com/office/drawing/2014/main" id="{1EE136F8-0559-02B2-EEAA-43B4D463A542}"/>
              </a:ext>
            </a:extLst>
          </p:cNvPr>
          <p:cNvPicPr>
            <a:picLocks noChangeAspect="1"/>
          </p:cNvPicPr>
          <p:nvPr/>
        </p:nvPicPr>
        <p:blipFill>
          <a:blip r:embed="rId4"/>
          <a:stretch>
            <a:fillRect/>
          </a:stretch>
        </p:blipFill>
        <p:spPr>
          <a:xfrm>
            <a:off x="-1" y="0"/>
            <a:ext cx="4283901" cy="6858000"/>
          </a:xfrm>
          <a:prstGeom prst="rect">
            <a:avLst/>
          </a:prstGeom>
        </p:spPr>
      </p:pic>
    </p:spTree>
    <p:extLst>
      <p:ext uri="{BB962C8B-B14F-4D97-AF65-F5344CB8AC3E}">
        <p14:creationId xmlns:p14="http://schemas.microsoft.com/office/powerpoint/2010/main" val="13135629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4" name="PlaceHolder 1"/>
          <p:cNvSpPr>
            <a:spLocks noGrp="1"/>
          </p:cNvSpPr>
          <p:nvPr>
            <p:ph type="sldNum"/>
          </p:nvPr>
        </p:nvSpPr>
        <p:spPr>
          <a:xfrm>
            <a:off x="8610480" y="6356520"/>
            <a:ext cx="2742840" cy="364680"/>
          </a:xfrm>
          <a:prstGeom prst="rect">
            <a:avLst/>
          </a:prstGeom>
          <a:noFill/>
          <a:ln w="0">
            <a:noFill/>
          </a:ln>
        </p:spPr>
        <p:txBody>
          <a:bodyPr numCol="1" spcCol="0" anchor="ctr">
            <a:noAutofit/>
          </a:bodyPr>
          <a:lstStyle/>
          <a:p>
            <a:pPr algn="r">
              <a:lnSpc>
                <a:spcPct val="100000"/>
              </a:lnSpc>
            </a:pPr>
            <a:fld id="{F79B1061-6FFF-44E4-A27D-89733F9D1C5A}" type="slidenum">
              <a:rPr lang="it-IT" sz="900" b="1" strike="noStrike" spc="-1">
                <a:solidFill>
                  <a:srgbClr val="898989"/>
                </a:solidFill>
                <a:latin typeface="Tahoma"/>
              </a:rPr>
              <a:t>10</a:t>
            </a:fld>
            <a:endParaRPr lang="it-IT" sz="900" b="0" strike="noStrike" spc="-1">
              <a:latin typeface="Times New Roman"/>
            </a:endParaRPr>
          </a:p>
        </p:txBody>
      </p:sp>
      <p:grpSp>
        <p:nvGrpSpPr>
          <p:cNvPr id="5" name="Gruppo 4">
            <a:extLst>
              <a:ext uri="{FF2B5EF4-FFF2-40B4-BE49-F238E27FC236}">
                <a16:creationId xmlns:a16="http://schemas.microsoft.com/office/drawing/2014/main" id="{C8E8A015-D848-408B-8371-2EC0692440E4}"/>
              </a:ext>
            </a:extLst>
          </p:cNvPr>
          <p:cNvGrpSpPr/>
          <p:nvPr/>
        </p:nvGrpSpPr>
        <p:grpSpPr>
          <a:xfrm>
            <a:off x="813146" y="227160"/>
            <a:ext cx="10971500" cy="6369840"/>
            <a:chOff x="813146" y="227160"/>
            <a:chExt cx="10971500" cy="6369840"/>
          </a:xfrm>
        </p:grpSpPr>
        <p:grpSp>
          <p:nvGrpSpPr>
            <p:cNvPr id="4" name="Gruppo 3">
              <a:extLst>
                <a:ext uri="{FF2B5EF4-FFF2-40B4-BE49-F238E27FC236}">
                  <a16:creationId xmlns:a16="http://schemas.microsoft.com/office/drawing/2014/main" id="{0BA93AA7-791C-DCCF-BD03-7A2D82557F80}"/>
                </a:ext>
              </a:extLst>
            </p:cNvPr>
            <p:cNvGrpSpPr/>
            <p:nvPr/>
          </p:nvGrpSpPr>
          <p:grpSpPr>
            <a:xfrm>
              <a:off x="3842686" y="227160"/>
              <a:ext cx="7941960" cy="6369840"/>
              <a:chOff x="3842686" y="227160"/>
              <a:chExt cx="7941960" cy="6369840"/>
            </a:xfrm>
          </p:grpSpPr>
          <p:pic>
            <p:nvPicPr>
              <p:cNvPr id="1401" name="Picture 2" descr="3684908032"/>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p:blipFill>
            <p:spPr>
              <a:xfrm>
                <a:off x="3990646" y="443880"/>
                <a:ext cx="7099920" cy="6153120"/>
              </a:xfrm>
              <a:prstGeom prst="rect">
                <a:avLst/>
              </a:prstGeom>
              <a:ln w="0">
                <a:noFill/>
              </a:ln>
            </p:spPr>
          </p:pic>
          <p:pic>
            <p:nvPicPr>
              <p:cNvPr id="1402" name="Immagine 4"/>
              <p:cNvPicPr/>
              <p:nvPr/>
            </p:nvPicPr>
            <p:blipFill>
              <a:blip r:embed="rId4"/>
              <a:stretch/>
            </p:blipFill>
            <p:spPr>
              <a:xfrm rot="17278800">
                <a:off x="5352886" y="661320"/>
                <a:ext cx="457920" cy="471960"/>
              </a:xfrm>
              <a:prstGeom prst="rect">
                <a:avLst/>
              </a:prstGeom>
              <a:ln w="0">
                <a:noFill/>
              </a:ln>
            </p:spPr>
          </p:pic>
          <p:sp>
            <p:nvSpPr>
              <p:cNvPr id="1403" name="CasellaDiTesto 5"/>
              <p:cNvSpPr/>
              <p:nvPr/>
            </p:nvSpPr>
            <p:spPr>
              <a:xfrm>
                <a:off x="3842686" y="307080"/>
                <a:ext cx="1198080" cy="532440"/>
              </a:xfrm>
              <a:prstGeom prst="rect">
                <a:avLst/>
              </a:prstGeom>
              <a:noFill/>
              <a:ln w="0">
                <a:noFill/>
              </a:ln>
            </p:spPr>
            <p:style>
              <a:lnRef idx="0">
                <a:scrgbClr r="0" g="0" b="0"/>
              </a:lnRef>
              <a:fillRef idx="0">
                <a:scrgbClr r="0" g="0" b="0"/>
              </a:fillRef>
              <a:effectRef idx="0">
                <a:scrgbClr r="0" g="0" b="0"/>
              </a:effectRef>
              <a:fontRef idx="minor"/>
            </p:style>
            <p:txBody>
              <a:bodyPr lIns="75600" tIns="37800" rIns="75600" bIns="37800" anchor="t">
                <a:spAutoFit/>
              </a:bodyPr>
              <a:lstStyle/>
              <a:p>
                <a:pPr algn="ctr">
                  <a:lnSpc>
                    <a:spcPct val="100000"/>
                  </a:lnSpc>
                </a:pPr>
                <a:r>
                  <a:rPr lang="it-IT" sz="1500" b="1" strike="noStrike" spc="-1">
                    <a:solidFill>
                      <a:srgbClr val="FF3300"/>
                    </a:solidFill>
                    <a:latin typeface="Tahoma"/>
                  </a:rPr>
                  <a:t>Recettore mGLU-2</a:t>
                </a:r>
                <a:endParaRPr lang="it-IT" sz="1500" b="0" strike="noStrike" spc="-1">
                  <a:latin typeface="Arial"/>
                </a:endParaRPr>
              </a:p>
            </p:txBody>
          </p:sp>
          <p:sp>
            <p:nvSpPr>
              <p:cNvPr id="1404" name="Connettore 2 7"/>
              <p:cNvSpPr/>
              <p:nvPr/>
            </p:nvSpPr>
            <p:spPr>
              <a:xfrm>
                <a:off x="4985686" y="673200"/>
                <a:ext cx="317160" cy="149040"/>
              </a:xfrm>
              <a:custGeom>
                <a:avLst/>
                <a:gdLst/>
                <a:ahLst/>
                <a:cxnLst/>
                <a:rect l="l" t="t" r="r" b="b"/>
                <a:pathLst>
                  <a:path w="21600" h="21600">
                    <a:moveTo>
                      <a:pt x="0" y="0"/>
                    </a:moveTo>
                    <a:lnTo>
                      <a:pt x="21600" y="21600"/>
                    </a:lnTo>
                  </a:path>
                </a:pathLst>
              </a:custGeom>
              <a:noFill/>
              <a:ln>
                <a:solidFill>
                  <a:srgbClr val="5B9BD5"/>
                </a:solidFill>
                <a:tailEnd type="triangle" w="med" len="med"/>
              </a:ln>
            </p:spPr>
            <p:style>
              <a:lnRef idx="2">
                <a:schemeClr val="accent1"/>
              </a:lnRef>
              <a:fillRef idx="0">
                <a:schemeClr val="accent1"/>
              </a:fillRef>
              <a:effectRef idx="1">
                <a:schemeClr val="accent1"/>
              </a:effectRef>
              <a:fontRef idx="minor"/>
            </p:style>
            <p:txBody>
              <a:bodyPr/>
              <a:lstStyle/>
              <a:p>
                <a:endParaRPr lang="it-IT"/>
              </a:p>
            </p:txBody>
          </p:sp>
          <p:sp>
            <p:nvSpPr>
              <p:cNvPr id="1405" name="Text Box 15"/>
              <p:cNvSpPr/>
              <p:nvPr/>
            </p:nvSpPr>
            <p:spPr>
              <a:xfrm>
                <a:off x="8501806" y="583200"/>
                <a:ext cx="3282840" cy="471960"/>
              </a:xfrm>
              <a:prstGeom prst="rect">
                <a:avLst/>
              </a:prstGeom>
              <a:solidFill>
                <a:srgbClr val="FFFF00"/>
              </a:solidFill>
              <a:ln w="0">
                <a:noFill/>
              </a:ln>
            </p:spPr>
            <p:style>
              <a:lnRef idx="0">
                <a:scrgbClr r="0" g="0" b="0"/>
              </a:lnRef>
              <a:fillRef idx="0">
                <a:scrgbClr r="0" g="0" b="0"/>
              </a:fillRef>
              <a:effectRef idx="0">
                <a:scrgbClr r="0" g="0" b="0"/>
              </a:effectRef>
              <a:fontRef idx="minor"/>
            </p:style>
            <p:txBody>
              <a:bodyPr lIns="75600" tIns="37800" rIns="75600" bIns="37800" anchor="t">
                <a:spAutoFit/>
              </a:bodyPr>
              <a:lstStyle/>
              <a:p>
                <a:pPr algn="ctr">
                  <a:lnSpc>
                    <a:spcPct val="100000"/>
                  </a:lnSpc>
                  <a:spcBef>
                    <a:spcPts val="1301"/>
                  </a:spcBef>
                </a:pPr>
                <a:r>
                  <a:rPr lang="it-IT" sz="2600" b="1" strike="noStrike" spc="-1">
                    <a:solidFill>
                      <a:srgbClr val="003399"/>
                    </a:solidFill>
                    <a:latin typeface="Tahoma"/>
                  </a:rPr>
                  <a:t>Sinapsi e recettori </a:t>
                </a:r>
                <a:endParaRPr lang="it-IT" sz="2600" b="0" strike="noStrike" spc="-1">
                  <a:latin typeface="Arial"/>
                </a:endParaRPr>
              </a:p>
            </p:txBody>
          </p:sp>
          <p:sp>
            <p:nvSpPr>
              <p:cNvPr id="1406" name="Ovale 8"/>
              <p:cNvSpPr/>
              <p:nvPr/>
            </p:nvSpPr>
            <p:spPr>
              <a:xfrm>
                <a:off x="3842686" y="227160"/>
                <a:ext cx="1142640" cy="712440"/>
              </a:xfrm>
              <a:prstGeom prst="ellipse">
                <a:avLst/>
              </a:prstGeom>
              <a:noFill/>
              <a:ln w="28575">
                <a:solidFill>
                  <a:srgbClr val="FF0000"/>
                </a:solidFill>
              </a:ln>
            </p:spPr>
            <p:style>
              <a:lnRef idx="1">
                <a:schemeClr val="accent1"/>
              </a:lnRef>
              <a:fillRef idx="3">
                <a:schemeClr val="accent1"/>
              </a:fillRef>
              <a:effectRef idx="2">
                <a:schemeClr val="accent1"/>
              </a:effectRef>
              <a:fontRef idx="minor"/>
            </p:style>
            <p:txBody>
              <a:bodyPr/>
              <a:lstStyle/>
              <a:p>
                <a:endParaRPr lang="it-IT"/>
              </a:p>
            </p:txBody>
          </p:sp>
          <p:sp>
            <p:nvSpPr>
              <p:cNvPr id="1407" name="Ovale 15"/>
              <p:cNvSpPr/>
              <p:nvPr/>
            </p:nvSpPr>
            <p:spPr>
              <a:xfrm>
                <a:off x="7271686" y="4557600"/>
                <a:ext cx="936360" cy="572760"/>
              </a:xfrm>
              <a:prstGeom prst="ellipse">
                <a:avLst/>
              </a:prstGeom>
              <a:noFill/>
              <a:ln w="28575">
                <a:solidFill>
                  <a:srgbClr val="FF0000"/>
                </a:solidFill>
              </a:ln>
            </p:spPr>
            <p:style>
              <a:lnRef idx="1">
                <a:schemeClr val="accent1"/>
              </a:lnRef>
              <a:fillRef idx="3">
                <a:schemeClr val="accent1"/>
              </a:fillRef>
              <a:effectRef idx="2">
                <a:schemeClr val="accent1"/>
              </a:effectRef>
              <a:fontRef idx="minor"/>
            </p:style>
            <p:txBody>
              <a:bodyPr/>
              <a:lstStyle/>
              <a:p>
                <a:endParaRPr lang="it-IT"/>
              </a:p>
            </p:txBody>
          </p:sp>
          <p:sp>
            <p:nvSpPr>
              <p:cNvPr id="1408" name="Ovale 16"/>
              <p:cNvSpPr/>
              <p:nvPr/>
            </p:nvSpPr>
            <p:spPr>
              <a:xfrm>
                <a:off x="4083886" y="4249800"/>
                <a:ext cx="931680" cy="577440"/>
              </a:xfrm>
              <a:prstGeom prst="ellipse">
                <a:avLst/>
              </a:prstGeom>
              <a:noFill/>
              <a:ln w="28575">
                <a:solidFill>
                  <a:srgbClr val="FF0000"/>
                </a:solidFill>
              </a:ln>
            </p:spPr>
            <p:style>
              <a:lnRef idx="1">
                <a:schemeClr val="accent1"/>
              </a:lnRef>
              <a:fillRef idx="3">
                <a:schemeClr val="accent1"/>
              </a:fillRef>
              <a:effectRef idx="2">
                <a:schemeClr val="accent1"/>
              </a:effectRef>
              <a:fontRef idx="minor"/>
            </p:style>
            <p:txBody>
              <a:bodyPr/>
              <a:lstStyle/>
              <a:p>
                <a:endParaRPr lang="it-IT"/>
              </a:p>
            </p:txBody>
          </p:sp>
          <p:sp>
            <p:nvSpPr>
              <p:cNvPr id="1409" name="Ovale 11"/>
              <p:cNvSpPr/>
              <p:nvPr/>
            </p:nvSpPr>
            <p:spPr>
              <a:xfrm>
                <a:off x="4703086" y="1549440"/>
                <a:ext cx="132840" cy="142560"/>
              </a:xfrm>
              <a:prstGeom prst="ellipse">
                <a:avLst/>
              </a:prstGeom>
              <a:solidFill>
                <a:schemeClr val="accent4">
                  <a:lumMod val="75000"/>
                </a:schemeClr>
              </a:solidFill>
              <a:ln>
                <a:noFill/>
              </a:ln>
            </p:spPr>
            <p:style>
              <a:lnRef idx="1">
                <a:schemeClr val="accent1"/>
              </a:lnRef>
              <a:fillRef idx="3">
                <a:schemeClr val="accent1"/>
              </a:fillRef>
              <a:effectRef idx="2">
                <a:schemeClr val="accent1"/>
              </a:effectRef>
              <a:fontRef idx="minor"/>
            </p:style>
            <p:txBody>
              <a:bodyPr/>
              <a:lstStyle/>
              <a:p>
                <a:endParaRPr lang="it-IT"/>
              </a:p>
            </p:txBody>
          </p:sp>
          <p:sp>
            <p:nvSpPr>
              <p:cNvPr id="1410" name="Ovale 13"/>
              <p:cNvSpPr/>
              <p:nvPr/>
            </p:nvSpPr>
            <p:spPr>
              <a:xfrm>
                <a:off x="4852486" y="1359000"/>
                <a:ext cx="132840" cy="140760"/>
              </a:xfrm>
              <a:prstGeom prst="ellipse">
                <a:avLst/>
              </a:prstGeom>
              <a:solidFill>
                <a:schemeClr val="accent4">
                  <a:lumMod val="75000"/>
                </a:schemeClr>
              </a:solidFill>
              <a:ln>
                <a:noFill/>
              </a:ln>
            </p:spPr>
            <p:style>
              <a:lnRef idx="1">
                <a:schemeClr val="accent1"/>
              </a:lnRef>
              <a:fillRef idx="3">
                <a:schemeClr val="accent1"/>
              </a:fillRef>
              <a:effectRef idx="2">
                <a:schemeClr val="accent1"/>
              </a:effectRef>
              <a:fontRef idx="minor"/>
            </p:style>
            <p:txBody>
              <a:bodyPr/>
              <a:lstStyle/>
              <a:p>
                <a:endParaRPr lang="it-IT"/>
              </a:p>
            </p:txBody>
          </p:sp>
          <p:sp>
            <p:nvSpPr>
              <p:cNvPr id="1411" name="Ovale 14"/>
              <p:cNvSpPr/>
              <p:nvPr/>
            </p:nvSpPr>
            <p:spPr>
              <a:xfrm>
                <a:off x="4907926" y="1092240"/>
                <a:ext cx="132840" cy="140760"/>
              </a:xfrm>
              <a:prstGeom prst="ellipse">
                <a:avLst/>
              </a:prstGeom>
              <a:solidFill>
                <a:schemeClr val="accent4">
                  <a:lumMod val="75000"/>
                </a:schemeClr>
              </a:solidFill>
              <a:ln>
                <a:noFill/>
              </a:ln>
            </p:spPr>
            <p:style>
              <a:lnRef idx="1">
                <a:schemeClr val="accent1"/>
              </a:lnRef>
              <a:fillRef idx="3">
                <a:schemeClr val="accent1"/>
              </a:fillRef>
              <a:effectRef idx="2">
                <a:schemeClr val="accent1"/>
              </a:effectRef>
              <a:fontRef idx="minor"/>
            </p:style>
            <p:txBody>
              <a:bodyPr/>
              <a:lstStyle/>
              <a:p>
                <a:endParaRPr lang="it-IT"/>
              </a:p>
            </p:txBody>
          </p:sp>
          <p:sp>
            <p:nvSpPr>
              <p:cNvPr id="1412" name="Saetta 17"/>
              <p:cNvSpPr/>
              <p:nvPr/>
            </p:nvSpPr>
            <p:spPr>
              <a:xfrm rot="5930400">
                <a:off x="6907006" y="5660640"/>
                <a:ext cx="969480" cy="715680"/>
              </a:xfrm>
              <a:prstGeom prst="lightningBolt">
                <a:avLst/>
              </a:prstGeom>
              <a:solidFill>
                <a:srgbClr val="FF0000"/>
              </a:solidFill>
              <a:ln>
                <a:solidFill>
                  <a:srgbClr val="5B9BD5"/>
                </a:solidFill>
              </a:ln>
            </p:spPr>
            <p:style>
              <a:lnRef idx="1">
                <a:schemeClr val="accent1"/>
              </a:lnRef>
              <a:fillRef idx="3">
                <a:schemeClr val="accent1"/>
              </a:fillRef>
              <a:effectRef idx="2">
                <a:schemeClr val="accent1"/>
              </a:effectRef>
              <a:fontRef idx="minor"/>
            </p:style>
            <p:txBody>
              <a:bodyPr/>
              <a:lstStyle/>
              <a:p>
                <a:endParaRPr lang="it-IT"/>
              </a:p>
            </p:txBody>
          </p:sp>
          <p:sp>
            <p:nvSpPr>
              <p:cNvPr id="1413" name="CasellaDiTesto 18"/>
              <p:cNvSpPr/>
              <p:nvPr/>
            </p:nvSpPr>
            <p:spPr>
              <a:xfrm>
                <a:off x="7814926" y="6175800"/>
                <a:ext cx="3745080" cy="361080"/>
              </a:xfrm>
              <a:prstGeom prst="rect">
                <a:avLst/>
              </a:prstGeom>
              <a:gradFill rotWithShape="0">
                <a:gsLst>
                  <a:gs pos="0">
                    <a:srgbClr val="FFE5E5"/>
                  </a:gs>
                  <a:gs pos="100000">
                    <a:srgbClr val="FFBEBD"/>
                  </a:gs>
                </a:gsLst>
                <a:lin ang="5400000"/>
              </a:gradFill>
              <a:ln w="9525">
                <a:solidFill>
                  <a:srgbClr val="BE4B48"/>
                </a:solidFill>
                <a:miter/>
              </a:ln>
              <a:effectLst>
                <a:outerShdw dist="20160" dir="5400000" rotWithShape="0">
                  <a:srgbClr val="808080">
                    <a:alpha val="38000"/>
                  </a:srgbClr>
                </a:outerShdw>
              </a:effectLst>
            </p:spPr>
            <p:style>
              <a:lnRef idx="0">
                <a:scrgbClr r="0" g="0" b="0"/>
              </a:lnRef>
              <a:fillRef idx="0">
                <a:scrgbClr r="0" g="0" b="0"/>
              </a:fillRef>
              <a:effectRef idx="0">
                <a:scrgbClr r="0" g="0" b="0"/>
              </a:effectRef>
              <a:fontRef idx="minor"/>
            </p:style>
            <p:txBody>
              <a:bodyPr lIns="86040" tIns="43200" rIns="86040" bIns="43200" anchor="t">
                <a:spAutoFit/>
              </a:bodyPr>
              <a:lstStyle/>
              <a:p>
                <a:pPr algn="ctr">
                  <a:lnSpc>
                    <a:spcPct val="100000"/>
                  </a:lnSpc>
                </a:pPr>
                <a:r>
                  <a:rPr lang="it-IT" sz="1800" b="1" strike="noStrike" spc="-1">
                    <a:solidFill>
                      <a:srgbClr val="000000"/>
                    </a:solidFill>
                    <a:latin typeface="Tahoma"/>
                    <a:ea typeface="MS PGothic"/>
                  </a:rPr>
                  <a:t>SENSIBILIZZAZIONE SPINALE </a:t>
                </a:r>
                <a:endParaRPr lang="it-IT" sz="1800" b="0" strike="noStrike" spc="-1">
                  <a:latin typeface="Arial"/>
                </a:endParaRPr>
              </a:p>
            </p:txBody>
          </p:sp>
        </p:grpSp>
        <p:pic>
          <p:nvPicPr>
            <p:cNvPr id="2" name="Immagine 2">
              <a:extLst>
                <a:ext uri="{FF2B5EF4-FFF2-40B4-BE49-F238E27FC236}">
                  <a16:creationId xmlns:a16="http://schemas.microsoft.com/office/drawing/2014/main" id="{6E5FA72F-234D-0E04-17CE-D3A016E041B8}"/>
                </a:ext>
              </a:extLst>
            </p:cNvPr>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Layer>
                  </a14:imgProps>
                </a:ext>
              </a:extLst>
            </a:blip>
            <a:stretch/>
          </p:blipFill>
          <p:spPr>
            <a:xfrm>
              <a:off x="813146" y="698155"/>
              <a:ext cx="2859852" cy="1800000"/>
            </a:xfrm>
            <a:prstGeom prst="rect">
              <a:avLst/>
            </a:prstGeom>
            <a:ln w="0">
              <a:solidFill>
                <a:srgbClr val="5B9BD5"/>
              </a:solidFill>
            </a:ln>
            <a:effectLst>
              <a:outerShdw blurRad="50760" dist="37674" dir="2700000" algn="tl" rotWithShape="0">
                <a:srgbClr val="000000">
                  <a:alpha val="40000"/>
                </a:srgbClr>
              </a:outerShdw>
            </a:effectLst>
          </p:spPr>
        </p:pic>
        <p:pic>
          <p:nvPicPr>
            <p:cNvPr id="3" name="Immagine 1">
              <a:extLst>
                <a:ext uri="{FF2B5EF4-FFF2-40B4-BE49-F238E27FC236}">
                  <a16:creationId xmlns:a16="http://schemas.microsoft.com/office/drawing/2014/main" id="{9827A40C-D279-6276-48EA-312742150473}"/>
                </a:ext>
              </a:extLst>
            </p:cNvPr>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Layer>
                  </a14:imgProps>
                </a:ext>
              </a:extLst>
            </a:blip>
            <a:stretch/>
          </p:blipFill>
          <p:spPr>
            <a:xfrm>
              <a:off x="842888" y="3806360"/>
              <a:ext cx="2795214" cy="1800000"/>
            </a:xfrm>
            <a:prstGeom prst="rect">
              <a:avLst/>
            </a:prstGeom>
            <a:ln w="0">
              <a:solidFill>
                <a:srgbClr val="5B9BD5"/>
              </a:solidFill>
            </a:ln>
            <a:effectLst>
              <a:outerShdw blurRad="50760" dist="37674" dir="2700000" algn="tl" rotWithShape="0">
                <a:srgbClr val="000000">
                  <a:alpha val="40000"/>
                </a:srgbClr>
              </a:outerShdw>
            </a:effectLst>
          </p:spPr>
        </p:pic>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po 6">
            <a:extLst>
              <a:ext uri="{FF2B5EF4-FFF2-40B4-BE49-F238E27FC236}">
                <a16:creationId xmlns:a16="http://schemas.microsoft.com/office/drawing/2014/main" id="{8147D072-A1F3-FE66-E392-69DCE20E7FC7}"/>
              </a:ext>
            </a:extLst>
          </p:cNvPr>
          <p:cNvGrpSpPr/>
          <p:nvPr/>
        </p:nvGrpSpPr>
        <p:grpSpPr>
          <a:xfrm>
            <a:off x="1271279" y="154266"/>
            <a:ext cx="10070231" cy="6364521"/>
            <a:chOff x="1271279" y="154266"/>
            <a:chExt cx="9981741" cy="6666863"/>
          </a:xfrm>
        </p:grpSpPr>
        <p:pic>
          <p:nvPicPr>
            <p:cNvPr id="5" name="Immagine 4">
              <a:extLst>
                <a:ext uri="{FF2B5EF4-FFF2-40B4-BE49-F238E27FC236}">
                  <a16:creationId xmlns:a16="http://schemas.microsoft.com/office/drawing/2014/main" id="{63D0B277-885B-DCBE-1C97-9A5CF6657722}"/>
                </a:ext>
              </a:extLst>
            </p:cNvPr>
            <p:cNvPicPr>
              <a:picLocks noChangeAspect="1"/>
            </p:cNvPicPr>
            <p:nvPr/>
          </p:nvPicPr>
          <p:blipFill>
            <a:blip r:embed="rId2"/>
            <a:stretch>
              <a:fillRect/>
            </a:stretch>
          </p:blipFill>
          <p:spPr>
            <a:xfrm>
              <a:off x="1271279" y="154266"/>
              <a:ext cx="9981741" cy="6666863"/>
            </a:xfrm>
            <a:prstGeom prst="rect">
              <a:avLst/>
            </a:prstGeom>
          </p:spPr>
        </p:pic>
        <p:pic>
          <p:nvPicPr>
            <p:cNvPr id="6" name="Immagine 5">
              <a:extLst>
                <a:ext uri="{FF2B5EF4-FFF2-40B4-BE49-F238E27FC236}">
                  <a16:creationId xmlns:a16="http://schemas.microsoft.com/office/drawing/2014/main" id="{D930E2E0-5E32-9D87-5017-A9EC08CD3715}"/>
                </a:ext>
              </a:extLst>
            </p:cNvPr>
            <p:cNvPicPr>
              <a:picLocks noChangeAspect="1"/>
            </p:cNvPicPr>
            <p:nvPr/>
          </p:nvPicPr>
          <p:blipFill>
            <a:blip r:embed="rId3"/>
            <a:stretch>
              <a:fillRect/>
            </a:stretch>
          </p:blipFill>
          <p:spPr>
            <a:xfrm>
              <a:off x="3785048" y="796412"/>
              <a:ext cx="4937483" cy="1769213"/>
            </a:xfrm>
            <a:prstGeom prst="rect">
              <a:avLst/>
            </a:prstGeom>
          </p:spPr>
        </p:pic>
      </p:grpSp>
    </p:spTree>
    <p:extLst>
      <p:ext uri="{BB962C8B-B14F-4D97-AF65-F5344CB8AC3E}">
        <p14:creationId xmlns:p14="http://schemas.microsoft.com/office/powerpoint/2010/main" val="38432956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po 2"/>
          <p:cNvGrpSpPr/>
          <p:nvPr/>
        </p:nvGrpSpPr>
        <p:grpSpPr>
          <a:xfrm>
            <a:off x="1631951" y="333375"/>
            <a:ext cx="8599487" cy="6480175"/>
            <a:chOff x="1631951" y="333375"/>
            <a:chExt cx="8599487" cy="6480175"/>
          </a:xfrm>
        </p:grpSpPr>
        <p:pic>
          <p:nvPicPr>
            <p:cNvPr id="2457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6251" y="1196975"/>
              <a:ext cx="5940425" cy="288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2600" y="4038600"/>
              <a:ext cx="5938838" cy="277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4826" y="333375"/>
              <a:ext cx="5705475"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allout con freccia a destra 1"/>
            <p:cNvSpPr/>
            <p:nvPr/>
          </p:nvSpPr>
          <p:spPr>
            <a:xfrm>
              <a:off x="1703388" y="1773238"/>
              <a:ext cx="3060700" cy="1884362"/>
            </a:xfrm>
            <a:prstGeom prst="rightArrowCallout">
              <a:avLst>
                <a:gd name="adj1" fmla="val 25000"/>
                <a:gd name="adj2" fmla="val 25000"/>
                <a:gd name="adj3" fmla="val 25000"/>
                <a:gd name="adj4" fmla="val 72977"/>
              </a:avLst>
            </a:prstGeom>
          </p:spPr>
          <p:style>
            <a:lnRef idx="2">
              <a:schemeClr val="accent1">
                <a:shade val="50000"/>
              </a:schemeClr>
            </a:lnRef>
            <a:fillRef idx="1">
              <a:schemeClr val="accent1"/>
            </a:fillRef>
            <a:effectRef idx="0">
              <a:schemeClr val="accent1"/>
            </a:effectRef>
            <a:fontRef idx="minor">
              <a:schemeClr val="lt1"/>
            </a:fontRef>
          </p:style>
          <p:txBody>
            <a:bodyPr lIns="75721" tIns="37861" rIns="75721" bIns="37861" anchor="ctr"/>
            <a:lstStyle/>
            <a:p>
              <a:pPr algn="ctr">
                <a:defRPr/>
              </a:pPr>
              <a:r>
                <a:rPr lang="it-IT" sz="2100" b="1" dirty="0">
                  <a:solidFill>
                    <a:srgbClr val="FFFF00"/>
                  </a:solidFill>
                  <a:latin typeface="Tahoma" pitchFamily="34" charset="0"/>
                  <a:cs typeface="Tahoma" pitchFamily="34" charset="0"/>
                </a:rPr>
                <a:t>ANALGESICO </a:t>
              </a:r>
            </a:p>
            <a:p>
              <a:pPr algn="ctr">
                <a:defRPr/>
              </a:pPr>
              <a:r>
                <a:rPr lang="it-IT" sz="2100" b="1" dirty="0">
                  <a:solidFill>
                    <a:srgbClr val="FFFF00"/>
                  </a:solidFill>
                  <a:latin typeface="Tahoma" pitchFamily="34" charset="0"/>
                  <a:cs typeface="Tahoma" pitchFamily="34" charset="0"/>
                </a:rPr>
                <a:t>sul dolore neuropatico</a:t>
              </a:r>
            </a:p>
          </p:txBody>
        </p:sp>
        <p:sp>
          <p:nvSpPr>
            <p:cNvPr id="9" name="Callout con freccia a destra 8"/>
            <p:cNvSpPr/>
            <p:nvPr/>
          </p:nvSpPr>
          <p:spPr>
            <a:xfrm>
              <a:off x="1631951" y="4449764"/>
              <a:ext cx="3059113" cy="1754187"/>
            </a:xfrm>
            <a:prstGeom prst="rightArrowCallout">
              <a:avLst>
                <a:gd name="adj1" fmla="val 25000"/>
                <a:gd name="adj2" fmla="val 25000"/>
                <a:gd name="adj3" fmla="val 25000"/>
                <a:gd name="adj4" fmla="val 78851"/>
              </a:avLst>
            </a:prstGeom>
          </p:spPr>
          <p:style>
            <a:lnRef idx="2">
              <a:schemeClr val="accent1">
                <a:shade val="50000"/>
              </a:schemeClr>
            </a:lnRef>
            <a:fillRef idx="1">
              <a:schemeClr val="accent1"/>
            </a:fillRef>
            <a:effectRef idx="0">
              <a:schemeClr val="accent1"/>
            </a:effectRef>
            <a:fontRef idx="minor">
              <a:schemeClr val="lt1"/>
            </a:fontRef>
          </p:style>
          <p:txBody>
            <a:bodyPr lIns="75721" tIns="37861" rIns="75721" bIns="37861" anchor="ctr"/>
            <a:lstStyle/>
            <a:p>
              <a:pPr algn="ctr">
                <a:defRPr/>
              </a:pPr>
              <a:r>
                <a:rPr lang="it-IT" sz="1700" b="1" dirty="0">
                  <a:solidFill>
                    <a:srgbClr val="FFFF00"/>
                  </a:solidFill>
                  <a:latin typeface="Tahoma" pitchFamily="34" charset="0"/>
                  <a:cs typeface="Tahoma" pitchFamily="34" charset="0"/>
                </a:rPr>
                <a:t>NEUROPROTETTIVO </a:t>
              </a:r>
            </a:p>
            <a:p>
              <a:pPr algn="ctr">
                <a:defRPr/>
              </a:pPr>
              <a:r>
                <a:rPr lang="it-IT" sz="1700" b="1" dirty="0">
                  <a:solidFill>
                    <a:srgbClr val="FFFF00"/>
                  </a:solidFill>
                  <a:latin typeface="Tahoma" pitchFamily="34" charset="0"/>
                  <a:cs typeface="Tahoma" pitchFamily="34" charset="0"/>
                </a:rPr>
                <a:t>e</a:t>
              </a:r>
            </a:p>
            <a:p>
              <a:pPr algn="ctr">
                <a:defRPr/>
              </a:pPr>
              <a:r>
                <a:rPr lang="it-IT" sz="1700" b="1" dirty="0">
                  <a:solidFill>
                    <a:srgbClr val="FFFF00"/>
                  </a:solidFill>
                  <a:latin typeface="Tahoma" pitchFamily="34" charset="0"/>
                  <a:cs typeface="Tahoma" pitchFamily="34" charset="0"/>
                </a:rPr>
                <a:t>NEURORIPARATIVO</a:t>
              </a:r>
            </a:p>
          </p:txBody>
        </p:sp>
      </p:grpSp>
      <p:sp>
        <p:nvSpPr>
          <p:cNvPr id="5" name="Segnaposto numero diapositiva 4"/>
          <p:cNvSpPr>
            <a:spLocks noGrp="1"/>
          </p:cNvSpPr>
          <p:nvPr>
            <p:ph type="sldNum" sz="quarter" idx="12"/>
          </p:nvPr>
        </p:nvSpPr>
        <p:spPr/>
        <p:txBody>
          <a:bodyPr/>
          <a:lstStyle/>
          <a:p>
            <a:fld id="{4AB988B9-FAEB-4B36-939C-A3E8B06953AB}" type="slidenum">
              <a:rPr lang="it-IT" smtClean="0"/>
              <a:t>12</a:t>
            </a:fld>
            <a:endParaRPr lang="it-IT"/>
          </a:p>
        </p:txBody>
      </p:sp>
    </p:spTree>
    <p:extLst>
      <p:ext uri="{BB962C8B-B14F-4D97-AF65-F5344CB8AC3E}">
        <p14:creationId xmlns:p14="http://schemas.microsoft.com/office/powerpoint/2010/main" val="25999497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Gruppo 6"/>
          <p:cNvGrpSpPr>
            <a:grpSpLocks/>
          </p:cNvGrpSpPr>
          <p:nvPr/>
        </p:nvGrpSpPr>
        <p:grpSpPr bwMode="auto">
          <a:xfrm>
            <a:off x="1830388" y="-131763"/>
            <a:ext cx="9188451" cy="6977063"/>
            <a:chOff x="-36512" y="-144463"/>
            <a:chExt cx="9189216" cy="6976801"/>
          </a:xfrm>
        </p:grpSpPr>
        <p:pic>
          <p:nvPicPr>
            <p:cNvPr id="2662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6458260"/>
              <a:ext cx="9180000" cy="374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9" name="AutoShape 2" descr="Risultati immagini per linee guida"/>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b="1">
                  <a:solidFill>
                    <a:srgbClr val="FF3300"/>
                  </a:solidFill>
                  <a:latin typeface="Tahoma" panose="020B0604030504040204" pitchFamily="34" charset="0"/>
                </a:defRPr>
              </a:lvl1pPr>
              <a:lvl2pPr marL="742950" indent="-285750" eaLnBrk="0" hangingPunct="0">
                <a:defRPr sz="2000" b="1">
                  <a:solidFill>
                    <a:srgbClr val="FF3300"/>
                  </a:solidFill>
                  <a:latin typeface="Tahoma" panose="020B0604030504040204" pitchFamily="34" charset="0"/>
                </a:defRPr>
              </a:lvl2pPr>
              <a:lvl3pPr marL="1143000" indent="-228600" eaLnBrk="0" hangingPunct="0">
                <a:defRPr sz="2000" b="1">
                  <a:solidFill>
                    <a:srgbClr val="FF3300"/>
                  </a:solidFill>
                  <a:latin typeface="Tahoma" panose="020B0604030504040204" pitchFamily="34" charset="0"/>
                </a:defRPr>
              </a:lvl3pPr>
              <a:lvl4pPr marL="1600200" indent="-228600" eaLnBrk="0" hangingPunct="0">
                <a:defRPr sz="2000" b="1">
                  <a:solidFill>
                    <a:srgbClr val="FF3300"/>
                  </a:solidFill>
                  <a:latin typeface="Tahoma" panose="020B0604030504040204" pitchFamily="34" charset="0"/>
                </a:defRPr>
              </a:lvl4pPr>
              <a:lvl5pPr marL="2057400" indent="-228600" eaLnBrk="0" hangingPunct="0">
                <a:defRPr sz="2000" b="1">
                  <a:solidFill>
                    <a:srgbClr val="FF3300"/>
                  </a:solidFill>
                  <a:latin typeface="Tahoma" panose="020B0604030504040204" pitchFamily="34" charset="0"/>
                </a:defRPr>
              </a:lvl5pPr>
              <a:lvl6pPr marL="2514600" indent="-228600" eaLnBrk="0" fontAlgn="base" hangingPunct="0">
                <a:spcBef>
                  <a:spcPct val="0"/>
                </a:spcBef>
                <a:spcAft>
                  <a:spcPct val="0"/>
                </a:spcAft>
                <a:defRPr sz="2000" b="1">
                  <a:solidFill>
                    <a:srgbClr val="FF3300"/>
                  </a:solidFill>
                  <a:latin typeface="Tahoma" panose="020B0604030504040204" pitchFamily="34" charset="0"/>
                </a:defRPr>
              </a:lvl6pPr>
              <a:lvl7pPr marL="2971800" indent="-228600" eaLnBrk="0" fontAlgn="base" hangingPunct="0">
                <a:spcBef>
                  <a:spcPct val="0"/>
                </a:spcBef>
                <a:spcAft>
                  <a:spcPct val="0"/>
                </a:spcAft>
                <a:defRPr sz="2000" b="1">
                  <a:solidFill>
                    <a:srgbClr val="FF3300"/>
                  </a:solidFill>
                  <a:latin typeface="Tahoma" panose="020B0604030504040204" pitchFamily="34" charset="0"/>
                </a:defRPr>
              </a:lvl7pPr>
              <a:lvl8pPr marL="3429000" indent="-228600" eaLnBrk="0" fontAlgn="base" hangingPunct="0">
                <a:spcBef>
                  <a:spcPct val="0"/>
                </a:spcBef>
                <a:spcAft>
                  <a:spcPct val="0"/>
                </a:spcAft>
                <a:defRPr sz="2000" b="1">
                  <a:solidFill>
                    <a:srgbClr val="FF3300"/>
                  </a:solidFill>
                  <a:latin typeface="Tahoma" panose="020B0604030504040204" pitchFamily="34" charset="0"/>
                </a:defRPr>
              </a:lvl8pPr>
              <a:lvl9pPr marL="3886200" indent="-228600" eaLnBrk="0" fontAlgn="base" hangingPunct="0">
                <a:spcBef>
                  <a:spcPct val="0"/>
                </a:spcBef>
                <a:spcAft>
                  <a:spcPct val="0"/>
                </a:spcAft>
                <a:defRPr sz="2000" b="1">
                  <a:solidFill>
                    <a:srgbClr val="FF3300"/>
                  </a:solidFill>
                  <a:latin typeface="Tahoma" panose="020B0604030504040204" pitchFamily="34" charset="0"/>
                </a:defRPr>
              </a:lvl9pPr>
            </a:lstStyle>
            <a:p>
              <a:pPr eaLnBrk="1" hangingPunct="1"/>
              <a:endParaRPr lang="it-IT" altLang="it-IT"/>
            </a:p>
          </p:txBody>
        </p:sp>
        <p:sp>
          <p:nvSpPr>
            <p:cNvPr id="103431" name="CasellaDiTesto 8"/>
            <p:cNvSpPr txBox="1">
              <a:spLocks noChangeArrowheads="1"/>
            </p:cNvSpPr>
            <p:nvPr/>
          </p:nvSpPr>
          <p:spPr bwMode="auto">
            <a:xfrm>
              <a:off x="36520" y="2912948"/>
              <a:ext cx="9073317" cy="3077650"/>
            </a:xfrm>
            <a:prstGeom prst="rect">
              <a:avLst/>
            </a:prstGeom>
            <a:noFill/>
            <a:ln w="9525">
              <a:noFill/>
              <a:miter lim="800000"/>
              <a:headEnd/>
              <a:tailEnd/>
            </a:ln>
          </p:spPr>
          <p:txBody>
            <a:bodyPr>
              <a:spAutoFit/>
            </a:bodyPr>
            <a:lstStyle/>
            <a:p>
              <a:pPr>
                <a:defRPr/>
              </a:pPr>
              <a:r>
                <a:rPr lang="it-IT" sz="1400" b="1" dirty="0">
                  <a:latin typeface="Tahoma" panose="020B0604030504040204" pitchFamily="34" charset="0"/>
                  <a:ea typeface="Tahoma" panose="020B0604030504040204" pitchFamily="34" charset="0"/>
                  <a:cs typeface="Tahoma" panose="020B0604030504040204" pitchFamily="34" charset="0"/>
                </a:rPr>
                <a:t>Trattamento Multimodale</a:t>
              </a:r>
            </a:p>
            <a:p>
              <a:pPr>
                <a:defRPr/>
              </a:pPr>
              <a:r>
                <a:rPr lang="it-IT" b="1" dirty="0">
                  <a:latin typeface="Tahoma" panose="020B0604030504040204" pitchFamily="34" charset="0"/>
                  <a:ea typeface="Tahoma" panose="020B0604030504040204" pitchFamily="34" charset="0"/>
                  <a:cs typeface="Tahoma" panose="020B0604030504040204" pitchFamily="34" charset="0"/>
                </a:rPr>
                <a:t>Il Protocollo proposto da </a:t>
              </a:r>
              <a:r>
                <a:rPr lang="it-IT" b="1" dirty="0" err="1">
                  <a:latin typeface="Tahoma" panose="020B0604030504040204" pitchFamily="34" charset="0"/>
                  <a:ea typeface="Tahoma" panose="020B0604030504040204" pitchFamily="34" charset="0"/>
                  <a:cs typeface="Tahoma" panose="020B0604030504040204" pitchFamily="34" charset="0"/>
                </a:rPr>
                <a:t>Mayo</a:t>
              </a:r>
              <a:r>
                <a:rPr lang="it-IT" b="1" dirty="0">
                  <a:latin typeface="Tahoma" panose="020B0604030504040204" pitchFamily="34" charset="0"/>
                  <a:ea typeface="Tahoma" panose="020B0604030504040204" pitchFamily="34" charset="0"/>
                  <a:cs typeface="Tahoma" panose="020B0604030504040204" pitchFamily="34" charset="0"/>
                </a:rPr>
                <a:t> Clinic si basa sulle evidenze di letteratura e sulle principali </a:t>
              </a:r>
              <a:r>
                <a:rPr lang="it-IT" b="1" dirty="0" err="1">
                  <a:latin typeface="Tahoma" panose="020B0604030504040204" pitchFamily="34" charset="0"/>
                  <a:ea typeface="Tahoma" panose="020B0604030504040204" pitchFamily="34" charset="0"/>
                  <a:cs typeface="Tahoma" panose="020B0604030504040204" pitchFamily="34" charset="0"/>
                </a:rPr>
                <a:t>Consensus</a:t>
              </a:r>
              <a:r>
                <a:rPr lang="it-IT" b="1" dirty="0">
                  <a:latin typeface="Tahoma" panose="020B0604030504040204" pitchFamily="34" charset="0"/>
                  <a:ea typeface="Tahoma" panose="020B0604030504040204" pitchFamily="34" charset="0"/>
                  <a:cs typeface="Tahoma" panose="020B0604030504040204" pitchFamily="34" charset="0"/>
                </a:rPr>
                <a:t> Internazionali, in base a cui il trattamento della neuropatia periferica deve innanzitutto essere multimodale.</a:t>
              </a:r>
            </a:p>
            <a:p>
              <a:pPr>
                <a:defRPr/>
              </a:pPr>
              <a:r>
                <a:rPr lang="it-IT" b="1" dirty="0">
                  <a:latin typeface="Tahoma" panose="020B0604030504040204" pitchFamily="34" charset="0"/>
                  <a:ea typeface="Tahoma" panose="020B0604030504040204" pitchFamily="34" charset="0"/>
                  <a:cs typeface="Tahoma" panose="020B0604030504040204" pitchFamily="34" charset="0"/>
                </a:rPr>
                <a:t>Questo significa che per ottenere efficacia clinica è necessario associare più principi attivi. </a:t>
              </a:r>
            </a:p>
            <a:p>
              <a:pPr>
                <a:defRPr/>
              </a:pPr>
              <a:r>
                <a:rPr lang="it-IT" b="1" dirty="0">
                  <a:latin typeface="Tahoma" panose="020B0604030504040204" pitchFamily="34" charset="0"/>
                  <a:ea typeface="Tahoma" panose="020B0604030504040204" pitchFamily="34" charset="0"/>
                  <a:cs typeface="Tahoma" panose="020B0604030504040204" pitchFamily="34" charset="0"/>
                </a:rPr>
                <a:t>L’approccio multimodale consente di ottenere una maggiore efficacia e contemporaneamente una migliore tollerabilità del trattamento, perché i singoli principi attivi vengono impiegati a dosaggi inferiori rispetto ai dosaggi necessari in </a:t>
              </a:r>
              <a:r>
                <a:rPr lang="it-IT" b="1" dirty="0" err="1">
                  <a:latin typeface="Tahoma" panose="020B0604030504040204" pitchFamily="34" charset="0"/>
                  <a:ea typeface="Tahoma" panose="020B0604030504040204" pitchFamily="34" charset="0"/>
                  <a:cs typeface="Tahoma" panose="020B0604030504040204" pitchFamily="34" charset="0"/>
                </a:rPr>
                <a:t>monosomministrazione</a:t>
              </a:r>
              <a:r>
                <a:rPr lang="it-IT" b="1" dirty="0">
                  <a:latin typeface="Tahoma" panose="020B0604030504040204" pitchFamily="34" charset="0"/>
                  <a:ea typeface="Tahoma" panose="020B0604030504040204" pitchFamily="34" charset="0"/>
                  <a:cs typeface="Tahoma" panose="020B0604030504040204" pitchFamily="34" charset="0"/>
                </a:rPr>
                <a:t>.</a:t>
              </a:r>
            </a:p>
            <a:p>
              <a:pPr>
                <a:defRPr/>
              </a:pPr>
              <a:endParaRPr lang="it-IT" b="1" dirty="0">
                <a:latin typeface="Tahoma" panose="020B0604030504040204" pitchFamily="34" charset="0"/>
                <a:ea typeface="Tahoma" panose="020B0604030504040204" pitchFamily="34" charset="0"/>
                <a:cs typeface="Tahoma" panose="020B0604030504040204" pitchFamily="34" charset="0"/>
              </a:endParaRPr>
            </a:p>
          </p:txBody>
        </p:sp>
        <p:pic>
          <p:nvPicPr>
            <p:cNvPr id="26631"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96" y="0"/>
              <a:ext cx="9180000" cy="2720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Segnaposto numero diapositiva 2"/>
          <p:cNvSpPr>
            <a:spLocks noGrp="1"/>
          </p:cNvSpPr>
          <p:nvPr>
            <p:ph type="sldNum" sz="quarter" idx="4294967295"/>
          </p:nvPr>
        </p:nvSpPr>
        <p:spPr>
          <a:xfrm>
            <a:off x="8610600" y="6356350"/>
            <a:ext cx="2743200" cy="365125"/>
          </a:xfrm>
          <a:prstGeom prst="rect">
            <a:avLst/>
          </a:prstGeom>
        </p:spPr>
        <p:txBody>
          <a:bodyPr/>
          <a:lstStyle/>
          <a:p>
            <a:fld id="{4AB988B9-FAEB-4B36-939C-A3E8B06953AB}" type="slidenum">
              <a:rPr lang="it-IT" smtClean="0"/>
              <a:t>13</a:t>
            </a:fld>
            <a:endParaRPr lang="it-IT"/>
          </a:p>
        </p:txBody>
      </p:sp>
    </p:spTree>
    <p:extLst>
      <p:ext uri="{BB962C8B-B14F-4D97-AF65-F5344CB8AC3E}">
        <p14:creationId xmlns:p14="http://schemas.microsoft.com/office/powerpoint/2010/main" val="2847795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o 1"/>
          <p:cNvGrpSpPr/>
          <p:nvPr/>
        </p:nvGrpSpPr>
        <p:grpSpPr>
          <a:xfrm>
            <a:off x="1422399" y="110836"/>
            <a:ext cx="9688945" cy="6653287"/>
            <a:chOff x="1790700" y="671298"/>
            <a:chExt cx="9144000" cy="6092825"/>
          </a:xfrm>
        </p:grpSpPr>
        <p:grpSp>
          <p:nvGrpSpPr>
            <p:cNvPr id="27651" name="Gruppo 12"/>
            <p:cNvGrpSpPr>
              <a:grpSpLocks/>
            </p:cNvGrpSpPr>
            <p:nvPr/>
          </p:nvGrpSpPr>
          <p:grpSpPr bwMode="auto">
            <a:xfrm>
              <a:off x="1790700" y="671298"/>
              <a:ext cx="9144000" cy="6092825"/>
              <a:chOff x="0" y="764704"/>
              <a:chExt cx="9184432" cy="5731654"/>
            </a:xfrm>
          </p:grpSpPr>
          <p:pic>
            <p:nvPicPr>
              <p:cNvPr id="27653"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4704"/>
                <a:ext cx="9180000" cy="5609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2" y="6120592"/>
                <a:ext cx="9180000" cy="37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Rettangolo 2"/>
            <p:cNvSpPr/>
            <p:nvPr/>
          </p:nvSpPr>
          <p:spPr>
            <a:xfrm>
              <a:off x="1848923" y="1458096"/>
              <a:ext cx="9011635" cy="3474909"/>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Rettangolo 3"/>
            <p:cNvSpPr/>
            <p:nvPr/>
          </p:nvSpPr>
          <p:spPr>
            <a:xfrm>
              <a:off x="1848923" y="4975653"/>
              <a:ext cx="9011635" cy="9226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Tree>
    <p:extLst>
      <p:ext uri="{BB962C8B-B14F-4D97-AF65-F5344CB8AC3E}">
        <p14:creationId xmlns:p14="http://schemas.microsoft.com/office/powerpoint/2010/main" val="4618553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7170" name="Text Box 2"/>
          <p:cNvSpPr txBox="1">
            <a:spLocks noChangeArrowheads="1"/>
          </p:cNvSpPr>
          <p:nvPr/>
        </p:nvSpPr>
        <p:spPr bwMode="auto">
          <a:xfrm>
            <a:off x="2587625" y="2881313"/>
            <a:ext cx="7148513" cy="923925"/>
          </a:xfrm>
          <a:prstGeom prst="rect">
            <a:avLst/>
          </a:prstGeom>
          <a:noFill/>
          <a:ln w="9525">
            <a:solidFill>
              <a:srgbClr val="FFFF00"/>
            </a:solidFill>
            <a:miter lim="800000"/>
            <a:headEnd/>
            <a:tailEnd/>
          </a:ln>
          <a:effectLst/>
        </p:spPr>
        <p:txBody>
          <a:bodyPr wrap="none">
            <a:spAutoFit/>
          </a:bodyPr>
          <a:lstStyle/>
          <a:p>
            <a:pPr algn="ctr">
              <a:defRPr/>
            </a:pPr>
            <a:r>
              <a:rPr lang="it-IT" sz="5400" b="1" dirty="0">
                <a:solidFill>
                  <a:srgbClr val="0070C0"/>
                </a:solidFill>
                <a:effectLst>
                  <a:outerShdw blurRad="38100" dist="38100" dir="2700000" algn="tl">
                    <a:srgbClr val="000000">
                      <a:alpha val="43137"/>
                    </a:srgbClr>
                  </a:outerShdw>
                </a:effectLst>
              </a:rPr>
              <a:t>L-ACETILCARNITINA</a:t>
            </a:r>
          </a:p>
        </p:txBody>
      </p:sp>
      <p:sp>
        <p:nvSpPr>
          <p:cNvPr id="2" name="Segnaposto numero diapositiva 1"/>
          <p:cNvSpPr>
            <a:spLocks noGrp="1"/>
          </p:cNvSpPr>
          <p:nvPr>
            <p:ph type="sldNum" sz="quarter" idx="12"/>
          </p:nvPr>
        </p:nvSpPr>
        <p:spPr/>
        <p:txBody>
          <a:bodyPr/>
          <a:lstStyle/>
          <a:p>
            <a:pPr>
              <a:defRPr/>
            </a:pPr>
            <a:fld id="{6C469FD7-CBA3-4753-B39D-95E8A6567618}" type="slidenum">
              <a:rPr lang="it-IT" smtClean="0">
                <a:solidFill>
                  <a:prstClr val="black">
                    <a:tint val="75000"/>
                  </a:prstClr>
                </a:solidFill>
              </a:rPr>
              <a:pPr>
                <a:defRPr/>
              </a:pPr>
              <a:t>15</a:t>
            </a:fld>
            <a:endParaRPr lang="it-IT">
              <a:solidFill>
                <a:prstClr val="black">
                  <a:tint val="75000"/>
                </a:prstClr>
              </a:solidFill>
            </a:endParaRPr>
          </a:p>
        </p:txBody>
      </p:sp>
    </p:spTree>
    <p:extLst>
      <p:ext uri="{BB962C8B-B14F-4D97-AF65-F5344CB8AC3E}">
        <p14:creationId xmlns:p14="http://schemas.microsoft.com/office/powerpoint/2010/main" val="316939207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pPr>
              <a:defRPr/>
            </a:pPr>
            <a:fld id="{6C469FD7-CBA3-4753-B39D-95E8A6567618}" type="slidenum">
              <a:rPr lang="it-IT" smtClean="0">
                <a:solidFill>
                  <a:prstClr val="black">
                    <a:tint val="75000"/>
                  </a:prstClr>
                </a:solidFill>
              </a:rPr>
              <a:pPr>
                <a:defRPr/>
              </a:pPr>
              <a:t>16</a:t>
            </a:fld>
            <a:endParaRPr lang="it-IT">
              <a:solidFill>
                <a:prstClr val="black">
                  <a:tint val="75000"/>
                </a:prstClr>
              </a:solidFill>
            </a:endParaRPr>
          </a:p>
        </p:txBody>
      </p:sp>
      <p:pic>
        <p:nvPicPr>
          <p:cNvPr id="4" name="Immagine 3" descr="Immagine che contiene testo, diagramma, mappa">
            <a:extLst>
              <a:ext uri="{FF2B5EF4-FFF2-40B4-BE49-F238E27FC236}">
                <a16:creationId xmlns:a16="http://schemas.microsoft.com/office/drawing/2014/main" id="{2D51BCDD-5C2B-5E52-4501-58E3AC95BB8D}"/>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tretch>
            <a:fillRect/>
          </a:stretch>
        </p:blipFill>
        <p:spPr>
          <a:xfrm>
            <a:off x="2949678" y="303299"/>
            <a:ext cx="9026013" cy="6418176"/>
          </a:xfrm>
          <a:prstGeom prst="rect">
            <a:avLst/>
          </a:prstGeom>
        </p:spPr>
      </p:pic>
      <p:sp>
        <p:nvSpPr>
          <p:cNvPr id="5" name="Text Box 2"/>
          <p:cNvSpPr txBox="1">
            <a:spLocks noChangeArrowheads="1"/>
          </p:cNvSpPr>
          <p:nvPr/>
        </p:nvSpPr>
        <p:spPr bwMode="auto">
          <a:xfrm>
            <a:off x="0" y="241351"/>
            <a:ext cx="7148513" cy="923925"/>
          </a:xfrm>
          <a:prstGeom prst="rect">
            <a:avLst/>
          </a:prstGeom>
          <a:noFill/>
          <a:ln w="9525">
            <a:solidFill>
              <a:srgbClr val="FFFF00"/>
            </a:solidFill>
            <a:miter lim="800000"/>
            <a:headEnd/>
            <a:tailEnd/>
          </a:ln>
          <a:effectLst/>
        </p:spPr>
        <p:txBody>
          <a:bodyPr wrap="none">
            <a:spAutoFit/>
          </a:bodyPr>
          <a:lstStyle/>
          <a:p>
            <a:pPr algn="ctr">
              <a:defRPr/>
            </a:pPr>
            <a:r>
              <a:rPr lang="it-IT" sz="5400" b="1" dirty="0">
                <a:solidFill>
                  <a:srgbClr val="0070C0"/>
                </a:solidFill>
                <a:effectLst>
                  <a:outerShdw blurRad="38100" dist="38100" dir="2700000" algn="tl">
                    <a:srgbClr val="000000">
                      <a:alpha val="43137"/>
                    </a:srgbClr>
                  </a:outerShdw>
                </a:effectLst>
              </a:rPr>
              <a:t>L-ACETILCARNITINA</a:t>
            </a:r>
          </a:p>
        </p:txBody>
      </p:sp>
    </p:spTree>
    <p:extLst>
      <p:ext uri="{BB962C8B-B14F-4D97-AF65-F5344CB8AC3E}">
        <p14:creationId xmlns:p14="http://schemas.microsoft.com/office/powerpoint/2010/main" val="1449600996"/>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8834" name="Gruppo 13"/>
          <p:cNvGrpSpPr>
            <a:grpSpLocks/>
          </p:cNvGrpSpPr>
          <p:nvPr/>
        </p:nvGrpSpPr>
        <p:grpSpPr bwMode="auto">
          <a:xfrm>
            <a:off x="1838325" y="42863"/>
            <a:ext cx="8791575" cy="6810374"/>
            <a:chOff x="313905" y="42227"/>
            <a:chExt cx="8791554" cy="6811010"/>
          </a:xfrm>
        </p:grpSpPr>
        <p:sp>
          <p:nvSpPr>
            <p:cNvPr id="2" name="Text Box 3"/>
            <p:cNvSpPr txBox="1">
              <a:spLocks noChangeArrowheads="1"/>
            </p:cNvSpPr>
            <p:nvPr/>
          </p:nvSpPr>
          <p:spPr bwMode="auto">
            <a:xfrm>
              <a:off x="4739844" y="6003845"/>
              <a:ext cx="4303703" cy="849392"/>
            </a:xfrm>
            <a:prstGeom prst="rect">
              <a:avLst/>
            </a:prstGeom>
            <a:solidFill>
              <a:schemeClr val="bg1"/>
            </a:solidFill>
            <a:ln>
              <a:noFill/>
            </a:ln>
            <a:effectLst/>
          </p:spPr>
          <p:txBody>
            <a:bodyPr lIns="87254" tIns="43628" rIns="87254" bIns="43628">
              <a:spAutoFit/>
            </a:bodyPr>
            <a:lstStyle>
              <a:lvl1pPr>
                <a:defRPr sz="2400">
                  <a:solidFill>
                    <a:schemeClr val="tx1"/>
                  </a:solidFill>
                  <a:latin typeface="Helvetica Neue" pitchFamily="84" charset="0"/>
                </a:defRPr>
              </a:lvl1pPr>
              <a:lvl2pPr marL="742950" indent="-285750">
                <a:defRPr sz="2400">
                  <a:solidFill>
                    <a:schemeClr val="tx1"/>
                  </a:solidFill>
                  <a:latin typeface="Helvetica Neue" pitchFamily="84" charset="0"/>
                </a:defRPr>
              </a:lvl2pPr>
              <a:lvl3pPr marL="1143000" indent="-228600">
                <a:defRPr sz="2400">
                  <a:solidFill>
                    <a:schemeClr val="tx1"/>
                  </a:solidFill>
                  <a:latin typeface="Helvetica Neue" pitchFamily="84" charset="0"/>
                </a:defRPr>
              </a:lvl3pPr>
              <a:lvl4pPr marL="1600200" indent="-228600">
                <a:defRPr sz="2400">
                  <a:solidFill>
                    <a:schemeClr val="tx1"/>
                  </a:solidFill>
                  <a:latin typeface="Helvetica Neue" pitchFamily="84" charset="0"/>
                </a:defRPr>
              </a:lvl4pPr>
              <a:lvl5pPr marL="2057400" indent="-228600">
                <a:defRPr sz="2400">
                  <a:solidFill>
                    <a:schemeClr val="tx1"/>
                  </a:solidFill>
                  <a:latin typeface="Helvetica Neue" pitchFamily="84" charset="0"/>
                </a:defRPr>
              </a:lvl5pPr>
              <a:lvl6pPr marL="2514600" indent="-228600" algn="r" eaLnBrk="0" fontAlgn="base" hangingPunct="0">
                <a:spcBef>
                  <a:spcPct val="0"/>
                </a:spcBef>
                <a:spcAft>
                  <a:spcPct val="0"/>
                </a:spcAft>
                <a:defRPr sz="2400">
                  <a:solidFill>
                    <a:schemeClr val="tx1"/>
                  </a:solidFill>
                  <a:latin typeface="Helvetica Neue" pitchFamily="84" charset="0"/>
                </a:defRPr>
              </a:lvl6pPr>
              <a:lvl7pPr marL="2971800" indent="-228600" algn="r" eaLnBrk="0" fontAlgn="base" hangingPunct="0">
                <a:spcBef>
                  <a:spcPct val="0"/>
                </a:spcBef>
                <a:spcAft>
                  <a:spcPct val="0"/>
                </a:spcAft>
                <a:defRPr sz="2400">
                  <a:solidFill>
                    <a:schemeClr val="tx1"/>
                  </a:solidFill>
                  <a:latin typeface="Helvetica Neue" pitchFamily="84" charset="0"/>
                </a:defRPr>
              </a:lvl7pPr>
              <a:lvl8pPr marL="3429000" indent="-228600" algn="r" eaLnBrk="0" fontAlgn="base" hangingPunct="0">
                <a:spcBef>
                  <a:spcPct val="0"/>
                </a:spcBef>
                <a:spcAft>
                  <a:spcPct val="0"/>
                </a:spcAft>
                <a:defRPr sz="2400">
                  <a:solidFill>
                    <a:schemeClr val="tx1"/>
                  </a:solidFill>
                  <a:latin typeface="Helvetica Neue" pitchFamily="84" charset="0"/>
                </a:defRPr>
              </a:lvl8pPr>
              <a:lvl9pPr marL="3886200" indent="-228600" algn="r" eaLnBrk="0" fontAlgn="base" hangingPunct="0">
                <a:spcBef>
                  <a:spcPct val="0"/>
                </a:spcBef>
                <a:spcAft>
                  <a:spcPct val="0"/>
                </a:spcAft>
                <a:defRPr sz="2400">
                  <a:solidFill>
                    <a:schemeClr val="tx1"/>
                  </a:solidFill>
                  <a:latin typeface="Helvetica Neue" pitchFamily="84" charset="0"/>
                </a:defRPr>
              </a:lvl9pPr>
            </a:lstStyle>
            <a:p>
              <a:pPr defTabSz="757489">
                <a:spcBef>
                  <a:spcPct val="50000"/>
                </a:spcBef>
                <a:defRPr/>
              </a:pPr>
              <a:r>
                <a:rPr lang="it-IT" sz="1900" kern="0" dirty="0">
                  <a:solidFill>
                    <a:srgbClr val="FF0000"/>
                  </a:solidFill>
                  <a:effectLst>
                    <a:outerShdw blurRad="38100" dist="38100" dir="2700000" algn="tl">
                      <a:srgbClr val="000000">
                        <a:alpha val="43137"/>
                      </a:srgbClr>
                    </a:outerShdw>
                  </a:effectLst>
                  <a:latin typeface="Tahoma" pitchFamily="34" charset="0"/>
                  <a:cs typeface="Tahoma" pitchFamily="34" charset="0"/>
                </a:rPr>
                <a:t>        A</a:t>
              </a:r>
              <a:r>
                <a:rPr lang="it-IT" sz="1900" kern="0" dirty="0">
                  <a:solidFill>
                    <a:srgbClr val="000000"/>
                  </a:solidFill>
                  <a:effectLst>
                    <a:outerShdw blurRad="38100" dist="38100" dir="2700000" algn="tl">
                      <a:srgbClr val="000000">
                        <a:alpha val="43137"/>
                      </a:srgbClr>
                    </a:outerShdw>
                  </a:effectLst>
                  <a:latin typeface="Tahoma" pitchFamily="34" charset="0"/>
                  <a:cs typeface="Tahoma" pitchFamily="34" charset="0"/>
                </a:rPr>
                <a:t>                </a:t>
              </a:r>
              <a:r>
                <a:rPr lang="it-IT" sz="1900" kern="0" dirty="0">
                  <a:solidFill>
                    <a:srgbClr val="00CC99"/>
                  </a:solidFill>
                  <a:effectLst>
                    <a:outerShdw blurRad="38100" dist="38100" dir="2700000" algn="tl">
                      <a:srgbClr val="000000">
                        <a:alpha val="43137"/>
                      </a:srgbClr>
                    </a:outerShdw>
                  </a:effectLst>
                  <a:latin typeface="Tahoma" pitchFamily="34" charset="0"/>
                  <a:cs typeface="Tahoma" pitchFamily="34" charset="0"/>
                </a:rPr>
                <a:t>B  </a:t>
              </a:r>
              <a:r>
                <a:rPr lang="it-IT" sz="1900" kern="0" dirty="0">
                  <a:solidFill>
                    <a:srgbClr val="000000"/>
                  </a:solidFill>
                  <a:effectLst>
                    <a:outerShdw blurRad="38100" dist="38100" dir="2700000" algn="tl">
                      <a:srgbClr val="000000">
                        <a:alpha val="43137"/>
                      </a:srgbClr>
                    </a:outerShdw>
                  </a:effectLst>
                  <a:latin typeface="Tahoma" pitchFamily="34" charset="0"/>
                  <a:cs typeface="Tahoma" pitchFamily="34" charset="0"/>
                </a:rPr>
                <a:t>             </a:t>
              </a:r>
              <a:r>
                <a:rPr lang="it-IT" sz="1900" kern="0" dirty="0">
                  <a:solidFill>
                    <a:srgbClr val="0066FF"/>
                  </a:solidFill>
                  <a:effectLst>
                    <a:outerShdw blurRad="38100" dist="38100" dir="2700000" algn="tl">
                      <a:srgbClr val="000000">
                        <a:alpha val="43137"/>
                      </a:srgbClr>
                    </a:outerShdw>
                  </a:effectLst>
                  <a:latin typeface="Tahoma" pitchFamily="34" charset="0"/>
                  <a:cs typeface="Tahoma" pitchFamily="34" charset="0"/>
                </a:rPr>
                <a:t>C               </a:t>
              </a:r>
            </a:p>
            <a:p>
              <a:pPr defTabSz="757489">
                <a:spcBef>
                  <a:spcPct val="50000"/>
                </a:spcBef>
                <a:defRPr/>
              </a:pPr>
              <a:endParaRPr lang="it-IT" sz="1900" kern="0" dirty="0">
                <a:solidFill>
                  <a:srgbClr val="0066FF"/>
                </a:solidFill>
                <a:effectLst>
                  <a:outerShdw blurRad="38100" dist="38100" dir="2700000" algn="tl">
                    <a:srgbClr val="000000">
                      <a:alpha val="43137"/>
                    </a:srgbClr>
                  </a:outerShdw>
                </a:effectLst>
                <a:latin typeface="Tahoma" pitchFamily="34" charset="0"/>
                <a:cs typeface="Tahoma" pitchFamily="34" charset="0"/>
              </a:endParaRPr>
            </a:p>
          </p:txBody>
        </p:sp>
        <p:pic>
          <p:nvPicPr>
            <p:cNvPr id="248837" name="Picture 4"/>
            <p:cNvPicPr>
              <a:picLocks noChangeAspect="1" noChangeArrowheads="1"/>
            </p:cNvPicPr>
            <p:nvPr/>
          </p:nvPicPr>
          <p:blipFill>
            <a:blip r:embed="rId2">
              <a:lum bright="-20000" contrast="40000"/>
              <a:extLst>
                <a:ext uri="{28A0092B-C50C-407E-A947-70E740481C1C}">
                  <a14:useLocalDpi xmlns:a14="http://schemas.microsoft.com/office/drawing/2010/main" val="0"/>
                </a:ext>
              </a:extLst>
            </a:blip>
            <a:srcRect/>
            <a:stretch>
              <a:fillRect/>
            </a:stretch>
          </p:blipFill>
          <p:spPr bwMode="auto">
            <a:xfrm>
              <a:off x="4799161" y="3737457"/>
              <a:ext cx="3786909" cy="2197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883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6565" y="1824102"/>
              <a:ext cx="3775364" cy="2174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8839" name="Group 7"/>
            <p:cNvGrpSpPr>
              <a:grpSpLocks/>
            </p:cNvGrpSpPr>
            <p:nvPr/>
          </p:nvGrpSpPr>
          <p:grpSpPr bwMode="auto">
            <a:xfrm>
              <a:off x="313905" y="1560740"/>
              <a:ext cx="4136900" cy="4470619"/>
              <a:chOff x="143" y="754"/>
              <a:chExt cx="3088" cy="3175"/>
            </a:xfrm>
          </p:grpSpPr>
          <p:pic>
            <p:nvPicPr>
              <p:cNvPr id="248844" name="Picture 8"/>
              <p:cNvPicPr>
                <a:picLocks noChangeAspect="1" noChangeArrowheads="1"/>
              </p:cNvPicPr>
              <p:nvPr/>
            </p:nvPicPr>
            <p:blipFill>
              <a:blip r:embed="rId4">
                <a:lum contrast="40000"/>
                <a:extLst>
                  <a:ext uri="{28A0092B-C50C-407E-A947-70E740481C1C}">
                    <a14:useLocalDpi xmlns:a14="http://schemas.microsoft.com/office/drawing/2010/main" val="0"/>
                  </a:ext>
                </a:extLst>
              </a:blip>
              <a:srcRect/>
              <a:stretch>
                <a:fillRect/>
              </a:stretch>
            </p:blipFill>
            <p:spPr bwMode="auto">
              <a:xfrm>
                <a:off x="143" y="754"/>
                <a:ext cx="3088"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9"/>
              <p:cNvSpPr txBox="1">
                <a:spLocks noChangeArrowheads="1"/>
              </p:cNvSpPr>
              <p:nvPr/>
            </p:nvSpPr>
            <p:spPr bwMode="auto">
              <a:xfrm>
                <a:off x="280" y="2269"/>
                <a:ext cx="891" cy="258"/>
              </a:xfrm>
              <a:prstGeom prst="rect">
                <a:avLst/>
              </a:prstGeom>
              <a:noFill/>
              <a:ln>
                <a:noFill/>
              </a:ln>
              <a:effectLst/>
            </p:spPr>
            <p:txBody>
              <a:bodyPr lIns="105357" tIns="52679" rIns="105357" bIns="52679">
                <a:spAutoFit/>
              </a:bodyPr>
              <a:lstStyle>
                <a:lvl1pPr>
                  <a:defRPr sz="2400">
                    <a:solidFill>
                      <a:schemeClr val="tx1"/>
                    </a:solidFill>
                    <a:latin typeface="Helvetica Neue" pitchFamily="84" charset="0"/>
                  </a:defRPr>
                </a:lvl1pPr>
                <a:lvl2pPr marL="742950" indent="-285750">
                  <a:defRPr sz="2400">
                    <a:solidFill>
                      <a:schemeClr val="tx1"/>
                    </a:solidFill>
                    <a:latin typeface="Helvetica Neue" pitchFamily="84" charset="0"/>
                  </a:defRPr>
                </a:lvl2pPr>
                <a:lvl3pPr marL="1143000" indent="-228600">
                  <a:defRPr sz="2400">
                    <a:solidFill>
                      <a:schemeClr val="tx1"/>
                    </a:solidFill>
                    <a:latin typeface="Helvetica Neue" pitchFamily="84" charset="0"/>
                  </a:defRPr>
                </a:lvl3pPr>
                <a:lvl4pPr marL="1600200" indent="-228600">
                  <a:defRPr sz="2400">
                    <a:solidFill>
                      <a:schemeClr val="tx1"/>
                    </a:solidFill>
                    <a:latin typeface="Helvetica Neue" pitchFamily="84" charset="0"/>
                  </a:defRPr>
                </a:lvl4pPr>
                <a:lvl5pPr marL="2057400" indent="-228600">
                  <a:defRPr sz="2400">
                    <a:solidFill>
                      <a:schemeClr val="tx1"/>
                    </a:solidFill>
                    <a:latin typeface="Helvetica Neue" pitchFamily="84" charset="0"/>
                  </a:defRPr>
                </a:lvl5pPr>
                <a:lvl6pPr marL="2514600" indent="-228600" algn="r" eaLnBrk="0" fontAlgn="base" hangingPunct="0">
                  <a:spcBef>
                    <a:spcPct val="0"/>
                  </a:spcBef>
                  <a:spcAft>
                    <a:spcPct val="0"/>
                  </a:spcAft>
                  <a:defRPr sz="2400">
                    <a:solidFill>
                      <a:schemeClr val="tx1"/>
                    </a:solidFill>
                    <a:latin typeface="Helvetica Neue" pitchFamily="84" charset="0"/>
                  </a:defRPr>
                </a:lvl6pPr>
                <a:lvl7pPr marL="2971800" indent="-228600" algn="r" eaLnBrk="0" fontAlgn="base" hangingPunct="0">
                  <a:spcBef>
                    <a:spcPct val="0"/>
                  </a:spcBef>
                  <a:spcAft>
                    <a:spcPct val="0"/>
                  </a:spcAft>
                  <a:defRPr sz="2400">
                    <a:solidFill>
                      <a:schemeClr val="tx1"/>
                    </a:solidFill>
                    <a:latin typeface="Helvetica Neue" pitchFamily="84" charset="0"/>
                  </a:defRPr>
                </a:lvl7pPr>
                <a:lvl8pPr marL="3429000" indent="-228600" algn="r" eaLnBrk="0" fontAlgn="base" hangingPunct="0">
                  <a:spcBef>
                    <a:spcPct val="0"/>
                  </a:spcBef>
                  <a:spcAft>
                    <a:spcPct val="0"/>
                  </a:spcAft>
                  <a:defRPr sz="2400">
                    <a:solidFill>
                      <a:schemeClr val="tx1"/>
                    </a:solidFill>
                    <a:latin typeface="Helvetica Neue" pitchFamily="84" charset="0"/>
                  </a:defRPr>
                </a:lvl8pPr>
                <a:lvl9pPr marL="3886200" indent="-228600" algn="r" eaLnBrk="0" fontAlgn="base" hangingPunct="0">
                  <a:spcBef>
                    <a:spcPct val="0"/>
                  </a:spcBef>
                  <a:spcAft>
                    <a:spcPct val="0"/>
                  </a:spcAft>
                  <a:defRPr sz="2400">
                    <a:solidFill>
                      <a:schemeClr val="tx1"/>
                    </a:solidFill>
                    <a:latin typeface="Helvetica Neue" pitchFamily="84" charset="0"/>
                  </a:defRPr>
                </a:lvl9pPr>
              </a:lstStyle>
              <a:p>
                <a:pPr>
                  <a:spcBef>
                    <a:spcPct val="50000"/>
                  </a:spcBef>
                  <a:defRPr/>
                </a:pPr>
                <a:r>
                  <a:rPr lang="it-IT" sz="1700" dirty="0" err="1">
                    <a:solidFill>
                      <a:srgbClr val="FF0000"/>
                    </a:solidFill>
                    <a:effectLst>
                      <a:outerShdw blurRad="38100" dist="38100" dir="2700000" algn="tl">
                        <a:srgbClr val="000000">
                          <a:alpha val="43137"/>
                        </a:srgbClr>
                      </a:outerShdw>
                    </a:effectLst>
                    <a:latin typeface="Tahoma" pitchFamily="34" charset="0"/>
                    <a:cs typeface="Tahoma" pitchFamily="34" charset="0"/>
                  </a:rPr>
                  <a:t>Normal</a:t>
                </a:r>
                <a:endParaRPr lang="it-IT" sz="1700" dirty="0">
                  <a:solidFill>
                    <a:srgbClr val="FF0000"/>
                  </a:solidFill>
                  <a:effectLst>
                    <a:outerShdw blurRad="38100" dist="38100" dir="2700000" algn="tl">
                      <a:srgbClr val="000000">
                        <a:alpha val="43137"/>
                      </a:srgbClr>
                    </a:outerShdw>
                  </a:effectLst>
                  <a:latin typeface="Tahoma" pitchFamily="34" charset="0"/>
                  <a:cs typeface="Tahoma" pitchFamily="34" charset="0"/>
                </a:endParaRPr>
              </a:p>
            </p:txBody>
          </p:sp>
          <p:sp>
            <p:nvSpPr>
              <p:cNvPr id="8" name="Text Box 10"/>
              <p:cNvSpPr txBox="1">
                <a:spLocks noChangeArrowheads="1"/>
              </p:cNvSpPr>
              <p:nvPr/>
            </p:nvSpPr>
            <p:spPr bwMode="auto">
              <a:xfrm>
                <a:off x="1823" y="2155"/>
                <a:ext cx="680" cy="263"/>
              </a:xfrm>
              <a:prstGeom prst="rect">
                <a:avLst/>
              </a:prstGeom>
              <a:noFill/>
              <a:ln>
                <a:noFill/>
              </a:ln>
              <a:effectLst/>
            </p:spPr>
            <p:txBody>
              <a:bodyPr lIns="105357" tIns="52679" rIns="105357" bIns="52679">
                <a:spAutoFit/>
              </a:bodyPr>
              <a:lstStyle>
                <a:lvl1pPr>
                  <a:defRPr sz="2400">
                    <a:solidFill>
                      <a:schemeClr val="tx1"/>
                    </a:solidFill>
                    <a:latin typeface="Helvetica Neue" pitchFamily="84" charset="0"/>
                  </a:defRPr>
                </a:lvl1pPr>
                <a:lvl2pPr marL="742950" indent="-285750">
                  <a:defRPr sz="2400">
                    <a:solidFill>
                      <a:schemeClr val="tx1"/>
                    </a:solidFill>
                    <a:latin typeface="Helvetica Neue" pitchFamily="84" charset="0"/>
                  </a:defRPr>
                </a:lvl2pPr>
                <a:lvl3pPr marL="1143000" indent="-228600">
                  <a:defRPr sz="2400">
                    <a:solidFill>
                      <a:schemeClr val="tx1"/>
                    </a:solidFill>
                    <a:latin typeface="Helvetica Neue" pitchFamily="84" charset="0"/>
                  </a:defRPr>
                </a:lvl3pPr>
                <a:lvl4pPr marL="1600200" indent="-228600">
                  <a:defRPr sz="2400">
                    <a:solidFill>
                      <a:schemeClr val="tx1"/>
                    </a:solidFill>
                    <a:latin typeface="Helvetica Neue" pitchFamily="84" charset="0"/>
                  </a:defRPr>
                </a:lvl4pPr>
                <a:lvl5pPr marL="2057400" indent="-228600">
                  <a:defRPr sz="2400">
                    <a:solidFill>
                      <a:schemeClr val="tx1"/>
                    </a:solidFill>
                    <a:latin typeface="Helvetica Neue" pitchFamily="84" charset="0"/>
                  </a:defRPr>
                </a:lvl5pPr>
                <a:lvl6pPr marL="2514600" indent="-228600" algn="r" eaLnBrk="0" fontAlgn="base" hangingPunct="0">
                  <a:spcBef>
                    <a:spcPct val="0"/>
                  </a:spcBef>
                  <a:spcAft>
                    <a:spcPct val="0"/>
                  </a:spcAft>
                  <a:defRPr sz="2400">
                    <a:solidFill>
                      <a:schemeClr val="tx1"/>
                    </a:solidFill>
                    <a:latin typeface="Helvetica Neue" pitchFamily="84" charset="0"/>
                  </a:defRPr>
                </a:lvl6pPr>
                <a:lvl7pPr marL="2971800" indent="-228600" algn="r" eaLnBrk="0" fontAlgn="base" hangingPunct="0">
                  <a:spcBef>
                    <a:spcPct val="0"/>
                  </a:spcBef>
                  <a:spcAft>
                    <a:spcPct val="0"/>
                  </a:spcAft>
                  <a:defRPr sz="2400">
                    <a:solidFill>
                      <a:schemeClr val="tx1"/>
                    </a:solidFill>
                    <a:latin typeface="Helvetica Neue" pitchFamily="84" charset="0"/>
                  </a:defRPr>
                </a:lvl7pPr>
                <a:lvl8pPr marL="3429000" indent="-228600" algn="r" eaLnBrk="0" fontAlgn="base" hangingPunct="0">
                  <a:spcBef>
                    <a:spcPct val="0"/>
                  </a:spcBef>
                  <a:spcAft>
                    <a:spcPct val="0"/>
                  </a:spcAft>
                  <a:defRPr sz="2400">
                    <a:solidFill>
                      <a:schemeClr val="tx1"/>
                    </a:solidFill>
                    <a:latin typeface="Helvetica Neue" pitchFamily="84" charset="0"/>
                  </a:defRPr>
                </a:lvl8pPr>
                <a:lvl9pPr marL="3886200" indent="-228600" algn="r" eaLnBrk="0" fontAlgn="base" hangingPunct="0">
                  <a:spcBef>
                    <a:spcPct val="0"/>
                  </a:spcBef>
                  <a:spcAft>
                    <a:spcPct val="0"/>
                  </a:spcAft>
                  <a:defRPr sz="2400">
                    <a:solidFill>
                      <a:schemeClr val="tx1"/>
                    </a:solidFill>
                    <a:latin typeface="Helvetica Neue" pitchFamily="84" charset="0"/>
                  </a:defRPr>
                </a:lvl9pPr>
              </a:lstStyle>
              <a:p>
                <a:pPr>
                  <a:spcBef>
                    <a:spcPct val="50000"/>
                  </a:spcBef>
                  <a:defRPr/>
                </a:pPr>
                <a:r>
                  <a:rPr lang="it-IT" sz="1700" dirty="0">
                    <a:solidFill>
                      <a:srgbClr val="00FF00"/>
                    </a:solidFill>
                    <a:effectLst>
                      <a:outerShdw blurRad="38100" dist="38100" dir="2700000" algn="tl">
                        <a:srgbClr val="000000">
                          <a:alpha val="43137"/>
                        </a:srgbClr>
                      </a:outerShdw>
                    </a:effectLst>
                    <a:latin typeface="Tahoma" pitchFamily="34" charset="0"/>
                    <a:cs typeface="Tahoma" pitchFamily="34" charset="0"/>
                  </a:rPr>
                  <a:t>Salina</a:t>
                </a:r>
              </a:p>
            </p:txBody>
          </p:sp>
          <p:sp>
            <p:nvSpPr>
              <p:cNvPr id="9" name="Text Box 11"/>
              <p:cNvSpPr txBox="1">
                <a:spLocks noChangeArrowheads="1"/>
              </p:cNvSpPr>
              <p:nvPr/>
            </p:nvSpPr>
            <p:spPr bwMode="auto">
              <a:xfrm>
                <a:off x="1339" y="3659"/>
                <a:ext cx="680" cy="262"/>
              </a:xfrm>
              <a:prstGeom prst="rect">
                <a:avLst/>
              </a:prstGeom>
              <a:noFill/>
              <a:ln>
                <a:noFill/>
              </a:ln>
              <a:effectLst/>
            </p:spPr>
            <p:txBody>
              <a:bodyPr lIns="105357" tIns="52679" rIns="105357" bIns="52679">
                <a:spAutoFit/>
              </a:bodyPr>
              <a:lstStyle>
                <a:lvl1pPr>
                  <a:defRPr sz="2400">
                    <a:solidFill>
                      <a:schemeClr val="tx1"/>
                    </a:solidFill>
                    <a:latin typeface="Helvetica Neue" pitchFamily="84" charset="0"/>
                  </a:defRPr>
                </a:lvl1pPr>
                <a:lvl2pPr marL="742950" indent="-285750">
                  <a:defRPr sz="2400">
                    <a:solidFill>
                      <a:schemeClr val="tx1"/>
                    </a:solidFill>
                    <a:latin typeface="Helvetica Neue" pitchFamily="84" charset="0"/>
                  </a:defRPr>
                </a:lvl2pPr>
                <a:lvl3pPr marL="1143000" indent="-228600">
                  <a:defRPr sz="2400">
                    <a:solidFill>
                      <a:schemeClr val="tx1"/>
                    </a:solidFill>
                    <a:latin typeface="Helvetica Neue" pitchFamily="84" charset="0"/>
                  </a:defRPr>
                </a:lvl3pPr>
                <a:lvl4pPr marL="1600200" indent="-228600">
                  <a:defRPr sz="2400">
                    <a:solidFill>
                      <a:schemeClr val="tx1"/>
                    </a:solidFill>
                    <a:latin typeface="Helvetica Neue" pitchFamily="84" charset="0"/>
                  </a:defRPr>
                </a:lvl4pPr>
                <a:lvl5pPr marL="2057400" indent="-228600">
                  <a:defRPr sz="2400">
                    <a:solidFill>
                      <a:schemeClr val="tx1"/>
                    </a:solidFill>
                    <a:latin typeface="Helvetica Neue" pitchFamily="84" charset="0"/>
                  </a:defRPr>
                </a:lvl5pPr>
                <a:lvl6pPr marL="2514600" indent="-228600" algn="r" eaLnBrk="0" fontAlgn="base" hangingPunct="0">
                  <a:spcBef>
                    <a:spcPct val="0"/>
                  </a:spcBef>
                  <a:spcAft>
                    <a:spcPct val="0"/>
                  </a:spcAft>
                  <a:defRPr sz="2400">
                    <a:solidFill>
                      <a:schemeClr val="tx1"/>
                    </a:solidFill>
                    <a:latin typeface="Helvetica Neue" pitchFamily="84" charset="0"/>
                  </a:defRPr>
                </a:lvl6pPr>
                <a:lvl7pPr marL="2971800" indent="-228600" algn="r" eaLnBrk="0" fontAlgn="base" hangingPunct="0">
                  <a:spcBef>
                    <a:spcPct val="0"/>
                  </a:spcBef>
                  <a:spcAft>
                    <a:spcPct val="0"/>
                  </a:spcAft>
                  <a:defRPr sz="2400">
                    <a:solidFill>
                      <a:schemeClr val="tx1"/>
                    </a:solidFill>
                    <a:latin typeface="Helvetica Neue" pitchFamily="84" charset="0"/>
                  </a:defRPr>
                </a:lvl7pPr>
                <a:lvl8pPr marL="3429000" indent="-228600" algn="r" eaLnBrk="0" fontAlgn="base" hangingPunct="0">
                  <a:spcBef>
                    <a:spcPct val="0"/>
                  </a:spcBef>
                  <a:spcAft>
                    <a:spcPct val="0"/>
                  </a:spcAft>
                  <a:defRPr sz="2400">
                    <a:solidFill>
                      <a:schemeClr val="tx1"/>
                    </a:solidFill>
                    <a:latin typeface="Helvetica Neue" pitchFamily="84" charset="0"/>
                  </a:defRPr>
                </a:lvl8pPr>
                <a:lvl9pPr marL="3886200" indent="-228600" algn="r" eaLnBrk="0" fontAlgn="base" hangingPunct="0">
                  <a:spcBef>
                    <a:spcPct val="0"/>
                  </a:spcBef>
                  <a:spcAft>
                    <a:spcPct val="0"/>
                  </a:spcAft>
                  <a:defRPr sz="2400">
                    <a:solidFill>
                      <a:schemeClr val="tx1"/>
                    </a:solidFill>
                    <a:latin typeface="Helvetica Neue" pitchFamily="84" charset="0"/>
                  </a:defRPr>
                </a:lvl9pPr>
              </a:lstStyle>
              <a:p>
                <a:pPr>
                  <a:spcBef>
                    <a:spcPct val="50000"/>
                  </a:spcBef>
                  <a:defRPr/>
                </a:pPr>
                <a:r>
                  <a:rPr lang="it-IT" sz="1700" dirty="0">
                    <a:solidFill>
                      <a:srgbClr val="0066FF"/>
                    </a:solidFill>
                    <a:effectLst>
                      <a:outerShdw blurRad="38100" dist="38100" dir="2700000" algn="tl">
                        <a:srgbClr val="000000">
                          <a:alpha val="43137"/>
                        </a:srgbClr>
                      </a:outerShdw>
                    </a:effectLst>
                    <a:latin typeface="Tahoma" pitchFamily="34" charset="0"/>
                    <a:cs typeface="Tahoma" pitchFamily="34" charset="0"/>
                  </a:rPr>
                  <a:t>ALC</a:t>
                </a:r>
              </a:p>
            </p:txBody>
          </p:sp>
        </p:grpSp>
        <p:sp>
          <p:nvSpPr>
            <p:cNvPr id="10" name="Rectangle 12"/>
            <p:cNvSpPr>
              <a:spLocks noChangeArrowheads="1"/>
            </p:cNvSpPr>
            <p:nvPr/>
          </p:nvSpPr>
          <p:spPr bwMode="auto">
            <a:xfrm>
              <a:off x="326605" y="5967330"/>
              <a:ext cx="4303703" cy="779535"/>
            </a:xfrm>
            <a:prstGeom prst="rect">
              <a:avLst/>
            </a:prstGeom>
            <a:solidFill>
              <a:schemeClr val="bg1"/>
            </a:solidFill>
            <a:ln>
              <a:noFill/>
            </a:ln>
            <a:effectLst/>
          </p:spPr>
          <p:txBody>
            <a:bodyPr lIns="87254" tIns="43628" rIns="87254" bIns="43628">
              <a:spAutoFit/>
            </a:bodyPr>
            <a:lstStyle/>
            <a:p>
              <a:pPr>
                <a:defRPr/>
              </a:pPr>
              <a:r>
                <a:rPr lang="it-IT" sz="1500" dirty="0">
                  <a:solidFill>
                    <a:srgbClr val="000000"/>
                  </a:solidFill>
                  <a:effectLst>
                    <a:outerShdw blurRad="38100" dist="38100" dir="2700000" algn="tl">
                      <a:srgbClr val="000000">
                        <a:alpha val="43137"/>
                      </a:srgbClr>
                    </a:outerShdw>
                  </a:effectLst>
                  <a:cs typeface="Tahoma" pitchFamily="34" charset="0"/>
                </a:rPr>
                <a:t>ALC: 50 mg/kg/</a:t>
              </a:r>
              <a:r>
                <a:rPr lang="it-IT" sz="1500" dirty="0" err="1">
                  <a:solidFill>
                    <a:srgbClr val="000000"/>
                  </a:solidFill>
                  <a:effectLst>
                    <a:outerShdw blurRad="38100" dist="38100" dir="2700000" algn="tl">
                      <a:srgbClr val="000000">
                        <a:alpha val="43137"/>
                      </a:srgbClr>
                    </a:outerShdw>
                  </a:effectLst>
                  <a:cs typeface="Tahoma" pitchFamily="34" charset="0"/>
                </a:rPr>
                <a:t>day</a:t>
              </a:r>
              <a:r>
                <a:rPr lang="it-IT" sz="1500" dirty="0">
                  <a:solidFill>
                    <a:srgbClr val="000000"/>
                  </a:solidFill>
                  <a:effectLst>
                    <a:outerShdw blurRad="38100" dist="38100" dir="2700000" algn="tl">
                      <a:srgbClr val="000000">
                        <a:alpha val="43137"/>
                      </a:srgbClr>
                    </a:outerShdw>
                  </a:effectLst>
                  <a:cs typeface="Tahoma" pitchFamily="34" charset="0"/>
                </a:rPr>
                <a:t> </a:t>
              </a:r>
              <a:r>
                <a:rPr lang="it-IT" sz="1500" dirty="0" err="1">
                  <a:solidFill>
                    <a:srgbClr val="000000"/>
                  </a:solidFill>
                  <a:effectLst>
                    <a:outerShdw blurRad="38100" dist="38100" dir="2700000" algn="tl">
                      <a:srgbClr val="000000">
                        <a:alpha val="43137"/>
                      </a:srgbClr>
                    </a:outerShdw>
                  </a:effectLst>
                  <a:cs typeface="Tahoma" pitchFamily="34" charset="0"/>
                </a:rPr>
                <a:t>i.p</a:t>
              </a:r>
              <a:r>
                <a:rPr lang="it-IT" sz="1500" dirty="0">
                  <a:solidFill>
                    <a:srgbClr val="000000"/>
                  </a:solidFill>
                  <a:effectLst>
                    <a:outerShdw blurRad="38100" dist="38100" dir="2700000" algn="tl">
                      <a:srgbClr val="000000">
                        <a:alpha val="43137"/>
                      </a:srgbClr>
                    </a:outerShdw>
                  </a:effectLst>
                  <a:cs typeface="Tahoma" pitchFamily="34" charset="0"/>
                </a:rPr>
                <a:t>. per 12 weeks; resezione nervo sciatico</a:t>
              </a:r>
            </a:p>
            <a:p>
              <a:pPr>
                <a:defRPr/>
              </a:pPr>
              <a:endParaRPr lang="it-IT" sz="1500" dirty="0">
                <a:solidFill>
                  <a:srgbClr val="000000"/>
                </a:solidFill>
                <a:effectLst>
                  <a:outerShdw blurRad="38100" dist="38100" dir="2700000" algn="tl">
                    <a:srgbClr val="000000">
                      <a:alpha val="43137"/>
                    </a:srgbClr>
                  </a:outerShdw>
                </a:effectLst>
                <a:cs typeface="Tahoma" pitchFamily="34" charset="0"/>
              </a:endParaRPr>
            </a:p>
          </p:txBody>
        </p:sp>
        <p:sp>
          <p:nvSpPr>
            <p:cNvPr id="11" name="CasellaDiTesto 2"/>
            <p:cNvSpPr txBox="1">
              <a:spLocks noChangeArrowheads="1"/>
            </p:cNvSpPr>
            <p:nvPr/>
          </p:nvSpPr>
          <p:spPr bwMode="auto">
            <a:xfrm>
              <a:off x="323430" y="701100"/>
              <a:ext cx="8475643" cy="692215"/>
            </a:xfrm>
            <a:prstGeom prst="rect">
              <a:avLst/>
            </a:prstGeom>
            <a:noFill/>
            <a:ln>
              <a:noFill/>
            </a:ln>
          </p:spPr>
          <p:txBody>
            <a:bodyPr lIns="75728" tIns="37864" rIns="75728" bIns="37864">
              <a:spAutoFit/>
            </a:bodyPr>
            <a:lstStyle>
              <a:lvl1pPr>
                <a:defRPr sz="2400">
                  <a:solidFill>
                    <a:schemeClr val="tx1"/>
                  </a:solidFill>
                  <a:latin typeface="Helvetica Neue" pitchFamily="84" charset="0"/>
                </a:defRPr>
              </a:lvl1pPr>
              <a:lvl2pPr marL="742950" indent="-285750">
                <a:defRPr sz="2400">
                  <a:solidFill>
                    <a:schemeClr val="tx1"/>
                  </a:solidFill>
                  <a:latin typeface="Helvetica Neue" pitchFamily="84" charset="0"/>
                </a:defRPr>
              </a:lvl2pPr>
              <a:lvl3pPr marL="1143000" indent="-228600">
                <a:defRPr sz="2400">
                  <a:solidFill>
                    <a:schemeClr val="tx1"/>
                  </a:solidFill>
                  <a:latin typeface="Helvetica Neue" pitchFamily="84" charset="0"/>
                </a:defRPr>
              </a:lvl3pPr>
              <a:lvl4pPr marL="1600200" indent="-228600">
                <a:defRPr sz="2400">
                  <a:solidFill>
                    <a:schemeClr val="tx1"/>
                  </a:solidFill>
                  <a:latin typeface="Helvetica Neue" pitchFamily="84" charset="0"/>
                </a:defRPr>
              </a:lvl4pPr>
              <a:lvl5pPr marL="2057400" indent="-228600">
                <a:defRPr sz="2400">
                  <a:solidFill>
                    <a:schemeClr val="tx1"/>
                  </a:solidFill>
                  <a:latin typeface="Helvetica Neue" pitchFamily="84" charset="0"/>
                </a:defRPr>
              </a:lvl5pPr>
              <a:lvl6pPr marL="2514600" indent="-228600" algn="r" eaLnBrk="0" fontAlgn="base" hangingPunct="0">
                <a:spcBef>
                  <a:spcPct val="0"/>
                </a:spcBef>
                <a:spcAft>
                  <a:spcPct val="0"/>
                </a:spcAft>
                <a:defRPr sz="2400">
                  <a:solidFill>
                    <a:schemeClr val="tx1"/>
                  </a:solidFill>
                  <a:latin typeface="Helvetica Neue" pitchFamily="84" charset="0"/>
                </a:defRPr>
              </a:lvl6pPr>
              <a:lvl7pPr marL="2971800" indent="-228600" algn="r" eaLnBrk="0" fontAlgn="base" hangingPunct="0">
                <a:spcBef>
                  <a:spcPct val="0"/>
                </a:spcBef>
                <a:spcAft>
                  <a:spcPct val="0"/>
                </a:spcAft>
                <a:defRPr sz="2400">
                  <a:solidFill>
                    <a:schemeClr val="tx1"/>
                  </a:solidFill>
                  <a:latin typeface="Helvetica Neue" pitchFamily="84" charset="0"/>
                </a:defRPr>
              </a:lvl7pPr>
              <a:lvl8pPr marL="3429000" indent="-228600" algn="r" eaLnBrk="0" fontAlgn="base" hangingPunct="0">
                <a:spcBef>
                  <a:spcPct val="0"/>
                </a:spcBef>
                <a:spcAft>
                  <a:spcPct val="0"/>
                </a:spcAft>
                <a:defRPr sz="2400">
                  <a:solidFill>
                    <a:schemeClr val="tx1"/>
                  </a:solidFill>
                  <a:latin typeface="Helvetica Neue" pitchFamily="84" charset="0"/>
                </a:defRPr>
              </a:lvl8pPr>
              <a:lvl9pPr marL="3886200" indent="-228600" algn="r" eaLnBrk="0" fontAlgn="base" hangingPunct="0">
                <a:spcBef>
                  <a:spcPct val="0"/>
                </a:spcBef>
                <a:spcAft>
                  <a:spcPct val="0"/>
                </a:spcAft>
                <a:defRPr sz="2400">
                  <a:solidFill>
                    <a:schemeClr val="tx1"/>
                  </a:solidFill>
                  <a:latin typeface="Helvetica Neue" pitchFamily="84" charset="0"/>
                </a:defRPr>
              </a:lvl9pPr>
            </a:lstStyle>
            <a:p>
              <a:pPr algn="ctr">
                <a:defRPr/>
              </a:pPr>
              <a:r>
                <a:rPr lang="en-US" sz="2000" u="sng" dirty="0" err="1">
                  <a:solidFill>
                    <a:srgbClr val="A50021"/>
                  </a:solidFill>
                  <a:effectLst>
                    <a:outerShdw blurRad="38100" dist="38100" dir="2700000" algn="tl">
                      <a:srgbClr val="000000">
                        <a:alpha val="43137"/>
                      </a:srgbClr>
                    </a:outerShdw>
                  </a:effectLst>
                  <a:latin typeface="Tahoma" pitchFamily="34" charset="0"/>
                  <a:cs typeface="Tahoma" pitchFamily="34" charset="0"/>
                </a:rPr>
                <a:t>Neuropatia</a:t>
              </a:r>
              <a:r>
                <a:rPr lang="en-US" sz="2000" u="sng" dirty="0">
                  <a:solidFill>
                    <a:srgbClr val="A50021"/>
                  </a:solidFill>
                  <a:effectLst>
                    <a:outerShdw blurRad="38100" dist="38100" dir="2700000" algn="tl">
                      <a:srgbClr val="000000">
                        <a:alpha val="43137"/>
                      </a:srgbClr>
                    </a:outerShdw>
                  </a:effectLst>
                  <a:latin typeface="Tahoma" pitchFamily="34" charset="0"/>
                  <a:cs typeface="Tahoma" pitchFamily="34" charset="0"/>
                </a:rPr>
                <a:t> </a:t>
              </a:r>
              <a:r>
                <a:rPr lang="en-US" sz="2000" u="sng" dirty="0" err="1">
                  <a:solidFill>
                    <a:srgbClr val="A50021"/>
                  </a:solidFill>
                  <a:effectLst>
                    <a:outerShdw blurRad="38100" dist="38100" dir="2700000" algn="tl">
                      <a:srgbClr val="000000">
                        <a:alpha val="43137"/>
                      </a:srgbClr>
                    </a:outerShdw>
                  </a:effectLst>
                  <a:latin typeface="Tahoma" pitchFamily="34" charset="0"/>
                  <a:cs typeface="Tahoma" pitchFamily="34" charset="0"/>
                </a:rPr>
                <a:t>periferica</a:t>
              </a:r>
              <a:r>
                <a:rPr lang="en-US" sz="2000" u="sng" dirty="0">
                  <a:solidFill>
                    <a:srgbClr val="A50021"/>
                  </a:solidFill>
                  <a:effectLst>
                    <a:outerShdw blurRad="38100" dist="38100" dir="2700000" algn="tl">
                      <a:srgbClr val="000000">
                        <a:alpha val="43137"/>
                      </a:srgbClr>
                    </a:outerShdw>
                  </a:effectLst>
                  <a:latin typeface="Tahoma" pitchFamily="34" charset="0"/>
                  <a:cs typeface="Tahoma" pitchFamily="34" charset="0"/>
                </a:rPr>
                <a:t> da trauma</a:t>
              </a:r>
            </a:p>
            <a:p>
              <a:pPr algn="ctr">
                <a:defRPr/>
              </a:pPr>
              <a:r>
                <a:rPr lang="en-US" sz="2000" dirty="0">
                  <a:solidFill>
                    <a:srgbClr val="A50021"/>
                  </a:solidFill>
                  <a:effectLst>
                    <a:outerShdw blurRad="38100" dist="38100" dir="2700000" algn="tl">
                      <a:srgbClr val="000000">
                        <a:alpha val="43137"/>
                      </a:srgbClr>
                    </a:outerShdw>
                  </a:effectLst>
                  <a:latin typeface="Tahoma" pitchFamily="34" charset="0"/>
                  <a:cs typeface="Tahoma" pitchFamily="34" charset="0"/>
                </a:rPr>
                <a:t>LAC </a:t>
              </a:r>
              <a:r>
                <a:rPr lang="en-US" sz="2000" dirty="0" err="1">
                  <a:solidFill>
                    <a:srgbClr val="A50021"/>
                  </a:solidFill>
                  <a:effectLst>
                    <a:outerShdw blurRad="38100" dist="38100" dir="2700000" algn="tl">
                      <a:srgbClr val="000000">
                        <a:alpha val="43137"/>
                      </a:srgbClr>
                    </a:outerShdw>
                  </a:effectLst>
                  <a:latin typeface="Tahoma" pitchFamily="34" charset="0"/>
                  <a:cs typeface="Tahoma" pitchFamily="34" charset="0"/>
                </a:rPr>
                <a:t>aumenta</a:t>
              </a:r>
              <a:r>
                <a:rPr lang="en-US" sz="2000" dirty="0">
                  <a:solidFill>
                    <a:srgbClr val="A50021"/>
                  </a:solidFill>
                  <a:effectLst>
                    <a:outerShdw blurRad="38100" dist="38100" dir="2700000" algn="tl">
                      <a:srgbClr val="000000">
                        <a:alpha val="43137"/>
                      </a:srgbClr>
                    </a:outerShdw>
                  </a:effectLst>
                  <a:latin typeface="Tahoma" pitchFamily="34" charset="0"/>
                  <a:cs typeface="Tahoma" pitchFamily="34" charset="0"/>
                </a:rPr>
                <a:t> </a:t>
              </a:r>
              <a:r>
                <a:rPr lang="en-US" sz="2000" dirty="0" err="1">
                  <a:solidFill>
                    <a:srgbClr val="A50021"/>
                  </a:solidFill>
                  <a:effectLst>
                    <a:outerShdw blurRad="38100" dist="38100" dir="2700000" algn="tl">
                      <a:srgbClr val="000000">
                        <a:alpha val="43137"/>
                      </a:srgbClr>
                    </a:outerShdw>
                  </a:effectLst>
                  <a:latin typeface="Tahoma" pitchFamily="34" charset="0"/>
                  <a:cs typeface="Tahoma" pitchFamily="34" charset="0"/>
                </a:rPr>
                <a:t>il</a:t>
              </a:r>
              <a:r>
                <a:rPr lang="en-US" sz="2000" dirty="0">
                  <a:solidFill>
                    <a:srgbClr val="A50021"/>
                  </a:solidFill>
                  <a:effectLst>
                    <a:outerShdw blurRad="38100" dist="38100" dir="2700000" algn="tl">
                      <a:srgbClr val="000000">
                        <a:alpha val="43137"/>
                      </a:srgbClr>
                    </a:outerShdw>
                  </a:effectLst>
                  <a:latin typeface="Tahoma" pitchFamily="34" charset="0"/>
                  <a:cs typeface="Tahoma" pitchFamily="34" charset="0"/>
                </a:rPr>
                <a:t> </a:t>
              </a:r>
              <a:r>
                <a:rPr lang="en-US" sz="2000" dirty="0" err="1">
                  <a:solidFill>
                    <a:srgbClr val="A50021"/>
                  </a:solidFill>
                  <a:effectLst>
                    <a:outerShdw blurRad="38100" dist="38100" dir="2700000" algn="tl">
                      <a:srgbClr val="000000">
                        <a:alpha val="43137"/>
                      </a:srgbClr>
                    </a:outerShdw>
                  </a:effectLst>
                  <a:latin typeface="Tahoma" pitchFamily="34" charset="0"/>
                  <a:cs typeface="Tahoma" pitchFamily="34" charset="0"/>
                </a:rPr>
                <a:t>numero</a:t>
              </a:r>
              <a:r>
                <a:rPr lang="en-US" sz="2000" dirty="0">
                  <a:solidFill>
                    <a:srgbClr val="A50021"/>
                  </a:solidFill>
                  <a:effectLst>
                    <a:outerShdw blurRad="38100" dist="38100" dir="2700000" algn="tl">
                      <a:srgbClr val="000000">
                        <a:alpha val="43137"/>
                      </a:srgbClr>
                    </a:outerShdw>
                  </a:effectLst>
                  <a:latin typeface="Tahoma" pitchFamily="34" charset="0"/>
                  <a:cs typeface="Tahoma" pitchFamily="34" charset="0"/>
                </a:rPr>
                <a:t> di </a:t>
              </a:r>
              <a:r>
                <a:rPr lang="en-US" sz="2000" dirty="0" err="1">
                  <a:solidFill>
                    <a:srgbClr val="A50021"/>
                  </a:solidFill>
                  <a:effectLst>
                    <a:outerShdw blurRad="38100" dist="38100" dir="2700000" algn="tl">
                      <a:srgbClr val="000000">
                        <a:alpha val="43137"/>
                      </a:srgbClr>
                    </a:outerShdw>
                  </a:effectLst>
                  <a:latin typeface="Tahoma" pitchFamily="34" charset="0"/>
                  <a:cs typeface="Tahoma" pitchFamily="34" charset="0"/>
                </a:rPr>
                <a:t>assoni</a:t>
              </a:r>
              <a:r>
                <a:rPr lang="en-US" sz="2000" dirty="0">
                  <a:solidFill>
                    <a:srgbClr val="A50021"/>
                  </a:solidFill>
                  <a:effectLst>
                    <a:outerShdw blurRad="38100" dist="38100" dir="2700000" algn="tl">
                      <a:srgbClr val="000000">
                        <a:alpha val="43137"/>
                      </a:srgbClr>
                    </a:outerShdw>
                  </a:effectLst>
                  <a:latin typeface="Tahoma" pitchFamily="34" charset="0"/>
                  <a:cs typeface="Tahoma" pitchFamily="34" charset="0"/>
                </a:rPr>
                <a:t> </a:t>
              </a:r>
              <a:r>
                <a:rPr lang="en-US" sz="2000" dirty="0" err="1">
                  <a:solidFill>
                    <a:srgbClr val="A50021"/>
                  </a:solidFill>
                  <a:effectLst>
                    <a:outerShdw blurRad="38100" dist="38100" dir="2700000" algn="tl">
                      <a:srgbClr val="000000">
                        <a:alpha val="43137"/>
                      </a:srgbClr>
                    </a:outerShdw>
                  </a:effectLst>
                  <a:latin typeface="Tahoma" pitchFamily="34" charset="0"/>
                  <a:cs typeface="Tahoma" pitchFamily="34" charset="0"/>
                </a:rPr>
                <a:t>mielinati</a:t>
              </a:r>
              <a:r>
                <a:rPr lang="en-US" sz="2000" dirty="0">
                  <a:solidFill>
                    <a:srgbClr val="A50021"/>
                  </a:solidFill>
                  <a:effectLst>
                    <a:outerShdw blurRad="38100" dist="38100" dir="2700000" algn="tl">
                      <a:srgbClr val="000000">
                        <a:alpha val="43137"/>
                      </a:srgbClr>
                    </a:outerShdw>
                  </a:effectLst>
                  <a:latin typeface="Tahoma" pitchFamily="34" charset="0"/>
                  <a:cs typeface="Tahoma" pitchFamily="34" charset="0"/>
                </a:rPr>
                <a:t> e lo </a:t>
              </a:r>
              <a:r>
                <a:rPr lang="en-US" sz="2000" dirty="0" err="1">
                  <a:solidFill>
                    <a:srgbClr val="A50021"/>
                  </a:solidFill>
                  <a:effectLst>
                    <a:outerShdw blurRad="38100" dist="38100" dir="2700000" algn="tl">
                      <a:srgbClr val="000000">
                        <a:alpha val="43137"/>
                      </a:srgbClr>
                    </a:outerShdw>
                  </a:effectLst>
                  <a:latin typeface="Tahoma" pitchFamily="34" charset="0"/>
                  <a:cs typeface="Tahoma" pitchFamily="34" charset="0"/>
                </a:rPr>
                <a:t>spessore</a:t>
              </a:r>
              <a:r>
                <a:rPr lang="en-US" sz="2000" dirty="0">
                  <a:solidFill>
                    <a:srgbClr val="A50021"/>
                  </a:solidFill>
                  <a:effectLst>
                    <a:outerShdw blurRad="38100" dist="38100" dir="2700000" algn="tl">
                      <a:srgbClr val="000000">
                        <a:alpha val="43137"/>
                      </a:srgbClr>
                    </a:outerShdw>
                  </a:effectLst>
                  <a:latin typeface="Tahoma" pitchFamily="34" charset="0"/>
                  <a:cs typeface="Tahoma" pitchFamily="34" charset="0"/>
                </a:rPr>
                <a:t> </a:t>
              </a:r>
              <a:r>
                <a:rPr lang="en-US" sz="2000" dirty="0" err="1">
                  <a:solidFill>
                    <a:srgbClr val="A50021"/>
                  </a:solidFill>
                  <a:effectLst>
                    <a:outerShdw blurRad="38100" dist="38100" dir="2700000" algn="tl">
                      <a:srgbClr val="000000">
                        <a:alpha val="43137"/>
                      </a:srgbClr>
                    </a:outerShdw>
                  </a:effectLst>
                  <a:latin typeface="Tahoma" pitchFamily="34" charset="0"/>
                  <a:cs typeface="Tahoma" pitchFamily="34" charset="0"/>
                </a:rPr>
                <a:t>della</a:t>
              </a:r>
              <a:r>
                <a:rPr lang="en-US" sz="2000" dirty="0">
                  <a:solidFill>
                    <a:srgbClr val="A50021"/>
                  </a:solidFill>
                  <a:effectLst>
                    <a:outerShdw blurRad="38100" dist="38100" dir="2700000" algn="tl">
                      <a:srgbClr val="000000">
                        <a:alpha val="43137"/>
                      </a:srgbClr>
                    </a:outerShdw>
                  </a:effectLst>
                  <a:latin typeface="Tahoma" pitchFamily="34" charset="0"/>
                  <a:cs typeface="Tahoma" pitchFamily="34" charset="0"/>
                </a:rPr>
                <a:t> </a:t>
              </a:r>
              <a:r>
                <a:rPr lang="en-US" sz="2000" dirty="0" err="1">
                  <a:solidFill>
                    <a:srgbClr val="A50021"/>
                  </a:solidFill>
                  <a:effectLst>
                    <a:outerShdw blurRad="38100" dist="38100" dir="2700000" algn="tl">
                      <a:srgbClr val="000000">
                        <a:alpha val="43137"/>
                      </a:srgbClr>
                    </a:outerShdw>
                  </a:effectLst>
                  <a:latin typeface="Tahoma" pitchFamily="34" charset="0"/>
                  <a:cs typeface="Tahoma" pitchFamily="34" charset="0"/>
                </a:rPr>
                <a:t>mielina</a:t>
              </a:r>
              <a:endParaRPr lang="en-US" sz="2000" dirty="0">
                <a:solidFill>
                  <a:srgbClr val="A50021"/>
                </a:solidFill>
                <a:effectLst>
                  <a:outerShdw blurRad="38100" dist="38100" dir="2700000" algn="tl">
                    <a:srgbClr val="000000">
                      <a:alpha val="43137"/>
                    </a:srgbClr>
                  </a:outerShdw>
                </a:effectLst>
                <a:latin typeface="Tahoma" pitchFamily="34" charset="0"/>
                <a:cs typeface="Tahoma" pitchFamily="34" charset="0"/>
              </a:endParaRPr>
            </a:p>
          </p:txBody>
        </p:sp>
        <p:sp>
          <p:nvSpPr>
            <p:cNvPr id="12" name="Rettangolo 1"/>
            <p:cNvSpPr>
              <a:spLocks noChangeArrowheads="1"/>
            </p:cNvSpPr>
            <p:nvPr/>
          </p:nvSpPr>
          <p:spPr bwMode="auto">
            <a:xfrm>
              <a:off x="6474977" y="6484903"/>
              <a:ext cx="1222372" cy="236559"/>
            </a:xfrm>
            <a:prstGeom prst="rect">
              <a:avLst/>
            </a:prstGeom>
            <a:noFill/>
            <a:ln>
              <a:noFill/>
            </a:ln>
          </p:spPr>
          <p:txBody>
            <a:bodyPr lIns="75728" tIns="37864" rIns="75728" bIns="37864">
              <a:spAutoFit/>
            </a:bodyPr>
            <a:lstStyle/>
            <a:p>
              <a:pPr algn="just">
                <a:defRPr/>
              </a:pPr>
              <a:r>
                <a:rPr lang="en-US" sz="1050" b="1" dirty="0">
                  <a:solidFill>
                    <a:srgbClr val="FF33CC"/>
                  </a:solidFill>
                  <a:cs typeface="Tahoma" pitchFamily="34" charset="0"/>
                </a:rPr>
                <a:t>(Wilson 2010)</a:t>
              </a:r>
            </a:p>
          </p:txBody>
        </p:sp>
        <p:sp>
          <p:nvSpPr>
            <p:cNvPr id="16" name="Titolo 1"/>
            <p:cNvSpPr txBox="1">
              <a:spLocks/>
            </p:cNvSpPr>
            <p:nvPr/>
          </p:nvSpPr>
          <p:spPr>
            <a:xfrm>
              <a:off x="967953" y="42227"/>
              <a:ext cx="8137506" cy="854155"/>
            </a:xfrm>
            <a:prstGeom prst="rect">
              <a:avLst/>
            </a:prstGeom>
          </p:spPr>
          <p:txBody>
            <a:bodyPr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tabLst>
                  <a:tab pos="3233738" algn="l"/>
                </a:tabLst>
                <a:defRPr/>
              </a:pPr>
              <a:r>
                <a:rPr lang="it-IT" sz="3200" dirty="0">
                  <a:solidFill>
                    <a:prstClr val="black"/>
                  </a:solidFill>
                  <a:effectLst>
                    <a:outerShdw blurRad="38100" dist="38100" dir="2700000" algn="tl">
                      <a:srgbClr val="000000">
                        <a:alpha val="43137"/>
                      </a:srgbClr>
                    </a:outerShdw>
                  </a:effectLst>
                  <a:latin typeface="Tahoma" pitchFamily="34" charset="0"/>
                  <a:cs typeface="Tahoma" pitchFamily="34" charset="0"/>
                </a:rPr>
                <a:t>LAC: AZIONE NEUROTROFICA</a:t>
              </a:r>
            </a:p>
          </p:txBody>
        </p:sp>
      </p:grpSp>
      <p:sp>
        <p:nvSpPr>
          <p:cNvPr id="3" name="Segnaposto numero diapositiva 2"/>
          <p:cNvSpPr>
            <a:spLocks noGrp="1"/>
          </p:cNvSpPr>
          <p:nvPr>
            <p:ph type="sldNum" sz="quarter" idx="4294967295"/>
          </p:nvPr>
        </p:nvSpPr>
        <p:spPr>
          <a:xfrm>
            <a:off x="8610600" y="6356350"/>
            <a:ext cx="2743200" cy="365125"/>
          </a:xfrm>
          <a:prstGeom prst="rect">
            <a:avLst/>
          </a:prstGeom>
        </p:spPr>
        <p:txBody>
          <a:bodyPr/>
          <a:lstStyle/>
          <a:p>
            <a:pPr>
              <a:defRPr/>
            </a:pPr>
            <a:fld id="{38B0FB3D-C46E-4AB0-B045-75AFE3CA12B0}" type="slidenum">
              <a:rPr lang="it-IT" smtClean="0">
                <a:solidFill>
                  <a:prstClr val="black">
                    <a:tint val="75000"/>
                  </a:prstClr>
                </a:solidFill>
              </a:rPr>
              <a:pPr>
                <a:defRPr/>
              </a:pPr>
              <a:t>17</a:t>
            </a:fld>
            <a:endParaRPr lang="it-IT">
              <a:solidFill>
                <a:prstClr val="black">
                  <a:tint val="75000"/>
                </a:prstClr>
              </a:solidFill>
            </a:endParaRPr>
          </a:p>
        </p:txBody>
      </p:sp>
    </p:spTree>
    <p:extLst>
      <p:ext uri="{BB962C8B-B14F-4D97-AF65-F5344CB8AC3E}">
        <p14:creationId xmlns:p14="http://schemas.microsoft.com/office/powerpoint/2010/main" val="29725591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2"/>
          </p:nvPr>
        </p:nvSpPr>
        <p:spPr/>
        <p:txBody>
          <a:bodyPr/>
          <a:lstStyle/>
          <a:p>
            <a:pPr>
              <a:defRPr/>
            </a:pPr>
            <a:fld id="{38B0FB3D-C46E-4AB0-B045-75AFE3CA12B0}" type="slidenum">
              <a:rPr lang="it-IT" smtClean="0">
                <a:solidFill>
                  <a:prstClr val="black">
                    <a:tint val="75000"/>
                  </a:prstClr>
                </a:solidFill>
              </a:rPr>
              <a:pPr>
                <a:defRPr/>
              </a:pPr>
              <a:t>18</a:t>
            </a:fld>
            <a:endParaRPr lang="it-IT">
              <a:solidFill>
                <a:prstClr val="black">
                  <a:tint val="75000"/>
                </a:prstClr>
              </a:solidFill>
            </a:endParaRPr>
          </a:p>
        </p:txBody>
      </p:sp>
      <p:grpSp>
        <p:nvGrpSpPr>
          <p:cNvPr id="9" name="Gruppo 8"/>
          <p:cNvGrpSpPr/>
          <p:nvPr/>
        </p:nvGrpSpPr>
        <p:grpSpPr>
          <a:xfrm>
            <a:off x="2014336" y="197706"/>
            <a:ext cx="8019349" cy="6380205"/>
            <a:chOff x="2014336" y="197706"/>
            <a:chExt cx="8019349" cy="6380205"/>
          </a:xfrm>
        </p:grpSpPr>
        <p:pic>
          <p:nvPicPr>
            <p:cNvPr id="6" name="Immagine 5"/>
            <p:cNvPicPr>
              <a:picLocks noChangeAspect="1"/>
            </p:cNvPicPr>
            <p:nvPr/>
          </p:nvPicPr>
          <p:blipFill>
            <a:blip r:embed="rId2">
              <a:lum bright="-20000" contrast="40000"/>
            </a:blip>
            <a:stretch>
              <a:fillRect/>
            </a:stretch>
          </p:blipFill>
          <p:spPr>
            <a:xfrm>
              <a:off x="2014336" y="197706"/>
              <a:ext cx="7594592" cy="6380205"/>
            </a:xfrm>
            <a:prstGeom prst="rect">
              <a:avLst/>
            </a:prstGeom>
          </p:spPr>
        </p:pic>
        <p:sp>
          <p:nvSpPr>
            <p:cNvPr id="7" name="Ovale 6"/>
            <p:cNvSpPr/>
            <p:nvPr/>
          </p:nvSpPr>
          <p:spPr>
            <a:xfrm>
              <a:off x="3822356" y="5598209"/>
              <a:ext cx="6211329" cy="97970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8" name="Immagine 7"/>
            <p:cNvPicPr>
              <a:picLocks noChangeAspect="1"/>
            </p:cNvPicPr>
            <p:nvPr/>
          </p:nvPicPr>
          <p:blipFill>
            <a:blip r:embed="rId3">
              <a:lum bright="-20000" contrast="40000"/>
            </a:blip>
            <a:stretch>
              <a:fillRect/>
            </a:stretch>
          </p:blipFill>
          <p:spPr>
            <a:xfrm>
              <a:off x="2328058" y="470117"/>
              <a:ext cx="4257225" cy="250133"/>
            </a:xfrm>
            <a:prstGeom prst="rect">
              <a:avLst/>
            </a:prstGeom>
          </p:spPr>
        </p:pic>
      </p:grpSp>
    </p:spTree>
    <p:extLst>
      <p:ext uri="{BB962C8B-B14F-4D97-AF65-F5344CB8AC3E}">
        <p14:creationId xmlns:p14="http://schemas.microsoft.com/office/powerpoint/2010/main" val="27648393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1507" name="Rectangle 3"/>
          <p:cNvSpPr>
            <a:spLocks noChangeArrowheads="1"/>
          </p:cNvSpPr>
          <p:nvPr/>
        </p:nvSpPr>
        <p:spPr bwMode="auto">
          <a:xfrm>
            <a:off x="2971800" y="1749425"/>
            <a:ext cx="9144000" cy="369888"/>
          </a:xfrm>
          <a:prstGeom prst="rect">
            <a:avLst/>
          </a:prstGeom>
          <a:noFill/>
          <a:ln w="9525">
            <a:noFill/>
            <a:miter lim="800000"/>
            <a:headEnd/>
            <a:tailEnd/>
          </a:ln>
          <a:effectLst/>
        </p:spPr>
        <p:txBody>
          <a:bodyPr>
            <a:spAutoFit/>
          </a:bodyPr>
          <a:lstStyle/>
          <a:p>
            <a:pPr>
              <a:defRPr/>
            </a:pPr>
            <a:endParaRPr lang="it-IT">
              <a:solidFill>
                <a:prstClr val="black"/>
              </a:solidFill>
              <a:effectLst>
                <a:outerShdw blurRad="38100" dist="38100" dir="2700000" algn="tl">
                  <a:srgbClr val="000000">
                    <a:alpha val="43137"/>
                  </a:srgbClr>
                </a:outerShdw>
              </a:effectLst>
            </a:endParaRPr>
          </a:p>
        </p:txBody>
      </p:sp>
      <p:grpSp>
        <p:nvGrpSpPr>
          <p:cNvPr id="256003" name="Gruppo 9"/>
          <p:cNvGrpSpPr>
            <a:grpSpLocks/>
          </p:cNvGrpSpPr>
          <p:nvPr/>
        </p:nvGrpSpPr>
        <p:grpSpPr bwMode="auto">
          <a:xfrm>
            <a:off x="1809750" y="785813"/>
            <a:ext cx="8610600" cy="4814887"/>
            <a:chOff x="285720" y="785794"/>
            <a:chExt cx="8610897" cy="4814916"/>
          </a:xfrm>
        </p:grpSpPr>
        <p:pic>
          <p:nvPicPr>
            <p:cNvPr id="25600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5984" y="3071810"/>
              <a:ext cx="6610633" cy="25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06" name="Picture 6" descr="BD00027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43570" y="785794"/>
              <a:ext cx="2641600" cy="263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0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20" y="2557462"/>
              <a:ext cx="504825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Segnaposto numero diapositiva 1"/>
          <p:cNvSpPr>
            <a:spLocks noGrp="1"/>
          </p:cNvSpPr>
          <p:nvPr>
            <p:ph type="sldNum" sz="quarter" idx="12"/>
          </p:nvPr>
        </p:nvSpPr>
        <p:spPr/>
        <p:txBody>
          <a:bodyPr/>
          <a:lstStyle/>
          <a:p>
            <a:pPr>
              <a:defRPr/>
            </a:pPr>
            <a:fld id="{02738A26-1D01-43C3-84DA-BA62AD2EB3F7}" type="slidenum">
              <a:rPr lang="it-IT" smtClean="0">
                <a:solidFill>
                  <a:prstClr val="black">
                    <a:tint val="75000"/>
                  </a:prstClr>
                </a:solidFill>
              </a:rPr>
              <a:pPr>
                <a:defRPr/>
              </a:pPr>
              <a:t>19</a:t>
            </a:fld>
            <a:endParaRPr lang="it-IT">
              <a:solidFill>
                <a:prstClr val="black">
                  <a:tint val="75000"/>
                </a:prstClr>
              </a:solidFill>
            </a:endParaRPr>
          </a:p>
        </p:txBody>
      </p:sp>
    </p:spTree>
    <p:extLst>
      <p:ext uri="{BB962C8B-B14F-4D97-AF65-F5344CB8AC3E}">
        <p14:creationId xmlns:p14="http://schemas.microsoft.com/office/powerpoint/2010/main" val="41080381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70506C32-B783-7018-0D46-D69423E3D2E8}"/>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Effect>
                      <a14:brightnessContrast contrast="40000"/>
                    </a14:imgEffect>
                  </a14:imgLayer>
                </a14:imgProps>
              </a:ext>
            </a:extLst>
          </a:blip>
          <a:stretch>
            <a:fillRect/>
          </a:stretch>
        </p:blipFill>
        <p:spPr>
          <a:xfrm>
            <a:off x="1541046" y="282805"/>
            <a:ext cx="10064050" cy="6169132"/>
          </a:xfrm>
          <a:prstGeom prst="rect">
            <a:avLst/>
          </a:prstGeom>
        </p:spPr>
      </p:pic>
    </p:spTree>
    <p:extLst>
      <p:ext uri="{BB962C8B-B14F-4D97-AF65-F5344CB8AC3E}">
        <p14:creationId xmlns:p14="http://schemas.microsoft.com/office/powerpoint/2010/main" val="22582501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2038" y="836613"/>
            <a:ext cx="5507037" cy="506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43" name="CasellaDiTesto 4"/>
          <p:cNvSpPr txBox="1">
            <a:spLocks noChangeArrowheads="1"/>
          </p:cNvSpPr>
          <p:nvPr/>
        </p:nvSpPr>
        <p:spPr bwMode="auto">
          <a:xfrm>
            <a:off x="1631950" y="158750"/>
            <a:ext cx="8940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fontAlgn="base">
              <a:lnSpc>
                <a:spcPct val="100000"/>
              </a:lnSpc>
              <a:spcBef>
                <a:spcPct val="0"/>
              </a:spcBef>
              <a:spcAft>
                <a:spcPct val="0"/>
              </a:spcAft>
              <a:buFontTx/>
              <a:buNone/>
            </a:pPr>
            <a:r>
              <a:rPr lang="it-IT" altLang="it-IT" sz="2400" b="1">
                <a:solidFill>
                  <a:srgbClr val="FF0000"/>
                </a:solidFill>
                <a:latin typeface="Tahoma" panose="020B0604030504040204" pitchFamily="34" charset="0"/>
                <a:cs typeface="Tahoma" panose="020B0604030504040204" pitchFamily="34" charset="0"/>
              </a:rPr>
              <a:t>Infiammazione e neuroinfiammazione: dove agisce l’ALA</a:t>
            </a:r>
          </a:p>
        </p:txBody>
      </p:sp>
      <p:sp>
        <p:nvSpPr>
          <p:cNvPr id="6" name="CasellaDiTesto 5"/>
          <p:cNvSpPr txBox="1"/>
          <p:nvPr/>
        </p:nvSpPr>
        <p:spPr>
          <a:xfrm>
            <a:off x="1847850" y="836613"/>
            <a:ext cx="3024188" cy="4800600"/>
          </a:xfrm>
          <a:prstGeom prst="rect">
            <a:avLst/>
          </a:prstGeom>
          <a:ln>
            <a:noFill/>
          </a:ln>
          <a:effectLst/>
        </p:spPr>
        <p:style>
          <a:lnRef idx="2">
            <a:schemeClr val="accent1"/>
          </a:lnRef>
          <a:fillRef idx="1">
            <a:schemeClr val="lt1"/>
          </a:fillRef>
          <a:effectRef idx="0">
            <a:schemeClr val="accent1"/>
          </a:effectRef>
          <a:fontRef idx="minor">
            <a:schemeClr val="dk1"/>
          </a:fontRef>
        </p:style>
        <p:txBody>
          <a:bodyPr>
            <a:spAutoFit/>
          </a:bodyPr>
          <a:lstStyle/>
          <a:p>
            <a:pPr>
              <a:defRPr/>
            </a:pPr>
            <a:r>
              <a:rPr lang="it-IT" b="1" dirty="0">
                <a:solidFill>
                  <a:srgbClr val="0070C0"/>
                </a:solidFill>
                <a:latin typeface="Tahoma" pitchFamily="34" charset="0"/>
                <a:cs typeface="Tahoma" pitchFamily="34" charset="0"/>
              </a:rPr>
              <a:t>L’acido alfa-lipoico (ALA) inibisce la biosintesi di </a:t>
            </a:r>
            <a:r>
              <a:rPr lang="it-IT" b="1" dirty="0" err="1">
                <a:solidFill>
                  <a:srgbClr val="0070C0"/>
                </a:solidFill>
                <a:latin typeface="Tahoma" pitchFamily="34" charset="0"/>
                <a:cs typeface="Tahoma" pitchFamily="34" charset="0"/>
              </a:rPr>
              <a:t>citokine</a:t>
            </a:r>
            <a:r>
              <a:rPr lang="it-IT" b="1" dirty="0">
                <a:solidFill>
                  <a:srgbClr val="0070C0"/>
                </a:solidFill>
                <a:latin typeface="Tahoma" pitchFamily="34" charset="0"/>
                <a:cs typeface="Tahoma" pitchFamily="34" charset="0"/>
              </a:rPr>
              <a:t> infiammatorie quali TNF-</a:t>
            </a:r>
            <a:r>
              <a:rPr lang="el-GR" b="1" dirty="0">
                <a:solidFill>
                  <a:srgbClr val="0070C0"/>
                </a:solidFill>
                <a:latin typeface="Tahoma" pitchFamily="34" charset="0"/>
                <a:cs typeface="Tahoma" pitchFamily="34" charset="0"/>
              </a:rPr>
              <a:t>α</a:t>
            </a:r>
            <a:r>
              <a:rPr lang="it-IT" b="1" dirty="0">
                <a:solidFill>
                  <a:srgbClr val="0070C0"/>
                </a:solidFill>
                <a:latin typeface="Tahoma" pitchFamily="34" charset="0"/>
                <a:cs typeface="Tahoma" pitchFamily="34" charset="0"/>
              </a:rPr>
              <a:t> e IL-1, che sono responsabili dell’attivazione delle cellule immunitarie (linfociti, macrofagi, mastociti e neutrofili).</a:t>
            </a:r>
          </a:p>
          <a:p>
            <a:pPr>
              <a:defRPr/>
            </a:pPr>
            <a:endParaRPr lang="it-IT" b="1" dirty="0">
              <a:solidFill>
                <a:srgbClr val="0070C0"/>
              </a:solidFill>
              <a:latin typeface="Tahoma" pitchFamily="34" charset="0"/>
              <a:cs typeface="Tahoma" pitchFamily="34" charset="0"/>
            </a:endParaRPr>
          </a:p>
          <a:p>
            <a:pPr>
              <a:defRPr/>
            </a:pPr>
            <a:r>
              <a:rPr lang="it-IT" b="1" dirty="0">
                <a:solidFill>
                  <a:srgbClr val="0070C0"/>
                </a:solidFill>
                <a:latin typeface="Tahoma" pitchFamily="34" charset="0"/>
                <a:cs typeface="Tahoma" pitchFamily="34" charset="0"/>
              </a:rPr>
              <a:t>Questa attività antinfiammatoria di ALA si osserva sia a livello periferico che a livello centrale</a:t>
            </a:r>
          </a:p>
          <a:p>
            <a:pPr>
              <a:defRPr/>
            </a:pPr>
            <a:endParaRPr lang="it-IT" b="1" dirty="0">
              <a:solidFill>
                <a:srgbClr val="0070C0"/>
              </a:solidFill>
              <a:latin typeface="Tahoma" pitchFamily="34" charset="0"/>
              <a:cs typeface="Tahoma" pitchFamily="34" charset="0"/>
            </a:endParaRPr>
          </a:p>
        </p:txBody>
      </p:sp>
      <p:sp>
        <p:nvSpPr>
          <p:cNvPr id="266245" name="CasellaDiTesto 3"/>
          <p:cNvSpPr txBox="1">
            <a:spLocks noChangeArrowheads="1"/>
          </p:cNvSpPr>
          <p:nvPr/>
        </p:nvSpPr>
        <p:spPr bwMode="auto">
          <a:xfrm>
            <a:off x="1941513" y="5657850"/>
            <a:ext cx="87264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r" fontAlgn="base">
              <a:lnSpc>
                <a:spcPct val="100000"/>
              </a:lnSpc>
              <a:spcBef>
                <a:spcPct val="0"/>
              </a:spcBef>
              <a:spcAft>
                <a:spcPct val="0"/>
              </a:spcAft>
              <a:buFontTx/>
              <a:buNone/>
            </a:pPr>
            <a:r>
              <a:rPr lang="it-IT" altLang="it-IT" sz="1200" b="1">
                <a:solidFill>
                  <a:srgbClr val="FF33CC"/>
                </a:solidFill>
                <a:latin typeface="Tahoma" panose="020B0604030504040204" pitchFamily="34" charset="0"/>
                <a:cs typeface="Tahoma" panose="020B0604030504040204" pitchFamily="34" charset="0"/>
              </a:rPr>
              <a:t>Ru-Rong Ji, Zhen-Zhong Xu and Yong-Jing Gao</a:t>
            </a:r>
          </a:p>
          <a:p>
            <a:pPr algn="r" fontAlgn="base">
              <a:lnSpc>
                <a:spcPct val="100000"/>
              </a:lnSpc>
              <a:spcBef>
                <a:spcPct val="0"/>
              </a:spcBef>
              <a:spcAft>
                <a:spcPct val="0"/>
              </a:spcAft>
              <a:buFontTx/>
              <a:buNone/>
            </a:pPr>
            <a:r>
              <a:rPr lang="en-US" altLang="it-IT" sz="1200" b="1">
                <a:solidFill>
                  <a:srgbClr val="FF33CC"/>
                </a:solidFill>
                <a:latin typeface="Tahoma" panose="020B0604030504040204" pitchFamily="34" charset="0"/>
                <a:cs typeface="Tahoma" panose="020B0604030504040204" pitchFamily="34" charset="0"/>
              </a:rPr>
              <a:t>Emerging targets in neuroinflammation-driven chronic pain</a:t>
            </a:r>
          </a:p>
          <a:p>
            <a:pPr algn="r" fontAlgn="base">
              <a:lnSpc>
                <a:spcPct val="100000"/>
              </a:lnSpc>
              <a:spcBef>
                <a:spcPct val="0"/>
              </a:spcBef>
              <a:spcAft>
                <a:spcPct val="0"/>
              </a:spcAft>
              <a:buFontTx/>
              <a:buNone/>
            </a:pPr>
            <a:r>
              <a:rPr lang="da-DK" altLang="it-IT" sz="1200" b="1" i="1">
                <a:solidFill>
                  <a:srgbClr val="FF33CC"/>
                </a:solidFill>
                <a:latin typeface="Tahoma" panose="020B0604030504040204" pitchFamily="34" charset="0"/>
                <a:cs typeface="Tahoma" panose="020B0604030504040204" pitchFamily="34" charset="0"/>
              </a:rPr>
              <a:t>Nature Reviews Drug Discov. 2014</a:t>
            </a:r>
            <a:r>
              <a:rPr lang="it-IT" altLang="it-IT" sz="1200" b="1">
                <a:solidFill>
                  <a:srgbClr val="FF33CC"/>
                </a:solidFill>
                <a:latin typeface="Tahoma" panose="020B0604030504040204" pitchFamily="34" charset="0"/>
                <a:cs typeface="Tahoma" panose="020B0604030504040204" pitchFamily="34" charset="0"/>
              </a:rPr>
              <a:t> </a:t>
            </a:r>
          </a:p>
          <a:p>
            <a:pPr algn="r" fontAlgn="base">
              <a:lnSpc>
                <a:spcPct val="100000"/>
              </a:lnSpc>
              <a:spcBef>
                <a:spcPct val="0"/>
              </a:spcBef>
              <a:spcAft>
                <a:spcPct val="0"/>
              </a:spcAft>
              <a:buFontTx/>
              <a:buNone/>
            </a:pPr>
            <a:r>
              <a:rPr lang="en-US" altLang="it-IT" sz="1200" b="1">
                <a:solidFill>
                  <a:srgbClr val="FF33CC"/>
                </a:solidFill>
                <a:latin typeface="Tahoma" panose="020B0604030504040204" pitchFamily="34" charset="0"/>
                <a:cs typeface="Tahoma" panose="020B0604030504040204" pitchFamily="34" charset="0"/>
              </a:rPr>
              <a:t>Li G et Al. Alpha-Lipoic Acid Exerts Anti-Inflammatory Effects on Lipopolysaccharide-Stimulated Rat Mesangial Cells via Inhibition of Nuclear FactorKappa B (NF-κB) Signaling Pathway.</a:t>
            </a:r>
          </a:p>
          <a:p>
            <a:pPr algn="r" fontAlgn="base">
              <a:lnSpc>
                <a:spcPct val="100000"/>
              </a:lnSpc>
              <a:spcBef>
                <a:spcPct val="0"/>
              </a:spcBef>
              <a:spcAft>
                <a:spcPct val="0"/>
              </a:spcAft>
              <a:buFontTx/>
              <a:buNone/>
            </a:pPr>
            <a:r>
              <a:rPr lang="en-US" altLang="it-IT" sz="1200" b="1" i="1">
                <a:solidFill>
                  <a:srgbClr val="FF33CC"/>
                </a:solidFill>
                <a:latin typeface="Tahoma" panose="020B0604030504040204" pitchFamily="34" charset="0"/>
                <a:cs typeface="Tahoma" panose="020B0604030504040204" pitchFamily="34" charset="0"/>
              </a:rPr>
              <a:t>Inflammation, 2014</a:t>
            </a:r>
            <a:endParaRPr lang="en-US" altLang="it-IT" sz="1200" b="1">
              <a:solidFill>
                <a:srgbClr val="FF33CC"/>
              </a:solidFill>
              <a:latin typeface="Tahoma" panose="020B0604030504040204" pitchFamily="34" charset="0"/>
              <a:cs typeface="Tahoma" panose="020B0604030504040204" pitchFamily="34" charset="0"/>
            </a:endParaRPr>
          </a:p>
        </p:txBody>
      </p:sp>
      <p:sp>
        <p:nvSpPr>
          <p:cNvPr id="2" name="Segnaposto numero diapositiva 1"/>
          <p:cNvSpPr>
            <a:spLocks noGrp="1"/>
          </p:cNvSpPr>
          <p:nvPr>
            <p:ph type="sldNum" sz="quarter" idx="12"/>
          </p:nvPr>
        </p:nvSpPr>
        <p:spPr/>
        <p:txBody>
          <a:bodyPr/>
          <a:lstStyle/>
          <a:p>
            <a:pPr>
              <a:defRPr/>
            </a:pPr>
            <a:fld id="{6C469FD7-CBA3-4753-B39D-95E8A6567618}" type="slidenum">
              <a:rPr lang="it-IT" smtClean="0">
                <a:solidFill>
                  <a:prstClr val="black">
                    <a:tint val="75000"/>
                  </a:prstClr>
                </a:solidFill>
              </a:rPr>
              <a:pPr>
                <a:defRPr/>
              </a:pPr>
              <a:t>20</a:t>
            </a:fld>
            <a:endParaRPr lang="it-IT">
              <a:solidFill>
                <a:prstClr val="black">
                  <a:tint val="75000"/>
                </a:prstClr>
              </a:solidFill>
            </a:endParaRPr>
          </a:p>
        </p:txBody>
      </p:sp>
    </p:spTree>
    <p:extLst>
      <p:ext uri="{BB962C8B-B14F-4D97-AF65-F5344CB8AC3E}">
        <p14:creationId xmlns:p14="http://schemas.microsoft.com/office/powerpoint/2010/main" val="86747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4434" name="Gruppo 8"/>
          <p:cNvGrpSpPr>
            <a:grpSpLocks/>
          </p:cNvGrpSpPr>
          <p:nvPr/>
        </p:nvGrpSpPr>
        <p:grpSpPr bwMode="auto">
          <a:xfrm>
            <a:off x="1663700" y="115888"/>
            <a:ext cx="8896350" cy="6697662"/>
            <a:chOff x="139508" y="116632"/>
            <a:chExt cx="8896988" cy="6696744"/>
          </a:xfrm>
        </p:grpSpPr>
        <p:sp>
          <p:nvSpPr>
            <p:cNvPr id="274436" name="Text Box 6"/>
            <p:cNvSpPr txBox="1">
              <a:spLocks noChangeArrowheads="1"/>
            </p:cNvSpPr>
            <p:nvPr/>
          </p:nvSpPr>
          <p:spPr bwMode="auto">
            <a:xfrm>
              <a:off x="139508" y="116632"/>
              <a:ext cx="889698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ctr" fontAlgn="base">
                <a:lnSpc>
                  <a:spcPct val="100000"/>
                </a:lnSpc>
                <a:spcBef>
                  <a:spcPct val="0"/>
                </a:spcBef>
                <a:spcAft>
                  <a:spcPct val="0"/>
                </a:spcAft>
                <a:buFontTx/>
                <a:buNone/>
              </a:pPr>
              <a:r>
                <a:rPr lang="it-IT" altLang="it-IT" sz="3200" b="1">
                  <a:solidFill>
                    <a:srgbClr val="0070C0"/>
                  </a:solidFill>
                </a:rPr>
                <a:t>ALA: quanto tempo è necessario per ottenere l’effetto sul dolore?</a:t>
              </a:r>
            </a:p>
          </p:txBody>
        </p:sp>
        <p:grpSp>
          <p:nvGrpSpPr>
            <p:cNvPr id="274437" name="Gruppo 8"/>
            <p:cNvGrpSpPr>
              <a:grpSpLocks/>
            </p:cNvGrpSpPr>
            <p:nvPr/>
          </p:nvGrpSpPr>
          <p:grpSpPr bwMode="auto">
            <a:xfrm>
              <a:off x="296863" y="1341438"/>
              <a:ext cx="8548687" cy="4452937"/>
              <a:chOff x="333375" y="1844824"/>
              <a:chExt cx="9618663" cy="4454376"/>
            </a:xfrm>
          </p:grpSpPr>
          <p:pic>
            <p:nvPicPr>
              <p:cNvPr id="27444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75" y="1844824"/>
                <a:ext cx="9618663" cy="445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ttangolo 7"/>
              <p:cNvSpPr/>
              <p:nvPr/>
            </p:nvSpPr>
            <p:spPr bwMode="auto">
              <a:xfrm>
                <a:off x="3848656" y="2998140"/>
                <a:ext cx="1078940" cy="2735771"/>
              </a:xfrm>
              <a:prstGeom prst="rect">
                <a:avLst/>
              </a:prstGeom>
              <a:noFill/>
              <a:ln w="28575" cap="flat" cmpd="sng" algn="ctr">
                <a:solidFill>
                  <a:srgbClr val="FF00FF"/>
                </a:solidFill>
                <a:prstDash val="solid"/>
                <a:round/>
                <a:headEnd type="none" w="med" len="med"/>
                <a:tailEnd type="none" w="med" len="med"/>
              </a:ln>
              <a:effectLst/>
            </p:spPr>
            <p:txBody>
              <a:bodyPr/>
              <a:lstStyle/>
              <a:p>
                <a:pPr algn="ctr">
                  <a:defRPr/>
                </a:pPr>
                <a:endParaRPr lang="it-IT">
                  <a:solidFill>
                    <a:prstClr val="black"/>
                  </a:solidFill>
                  <a:effectLst>
                    <a:outerShdw blurRad="38100" dist="38100" dir="2700000" algn="tl">
                      <a:srgbClr val="000000">
                        <a:alpha val="43137"/>
                      </a:srgbClr>
                    </a:outerShdw>
                  </a:effectLst>
                </a:endParaRPr>
              </a:p>
            </p:txBody>
          </p:sp>
        </p:grpSp>
        <p:sp>
          <p:nvSpPr>
            <p:cNvPr id="274438" name="Text Box 6"/>
            <p:cNvSpPr txBox="1">
              <a:spLocks noChangeArrowheads="1"/>
            </p:cNvSpPr>
            <p:nvPr/>
          </p:nvSpPr>
          <p:spPr bwMode="auto">
            <a:xfrm>
              <a:off x="4211960" y="6536377"/>
              <a:ext cx="47525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r" fontAlgn="base">
                <a:lnSpc>
                  <a:spcPct val="100000"/>
                </a:lnSpc>
                <a:spcBef>
                  <a:spcPct val="0"/>
                </a:spcBef>
                <a:spcAft>
                  <a:spcPct val="0"/>
                </a:spcAft>
                <a:buFontTx/>
                <a:buNone/>
              </a:pPr>
              <a:r>
                <a:rPr lang="it-IT" altLang="it-IT" sz="1200" b="1">
                  <a:solidFill>
                    <a:srgbClr val="FF33CC"/>
                  </a:solidFill>
                  <a:latin typeface="Tahoma" panose="020B0604030504040204" pitchFamily="34" charset="0"/>
                </a:rPr>
                <a:t>Ziegler D et al. </a:t>
              </a:r>
              <a:r>
                <a:rPr lang="en-GB" altLang="it-IT" sz="1200" b="1">
                  <a:solidFill>
                    <a:srgbClr val="FF33CC"/>
                  </a:solidFill>
                  <a:latin typeface="Tahoma" panose="020B0604030504040204" pitchFamily="34" charset="0"/>
                </a:rPr>
                <a:t>Diabetes Care 2006;29:2365-2370.</a:t>
              </a:r>
              <a:endParaRPr lang="it-IT" altLang="it-IT" sz="1200" b="1">
                <a:solidFill>
                  <a:srgbClr val="FF33CC"/>
                </a:solidFill>
                <a:latin typeface="Tahoma" panose="020B0604030504040204" pitchFamily="34" charset="0"/>
              </a:endParaRPr>
            </a:p>
          </p:txBody>
        </p:sp>
        <p:sp>
          <p:nvSpPr>
            <p:cNvPr id="274439" name="CasellaDiTesto 10"/>
            <p:cNvSpPr txBox="1">
              <a:spLocks noChangeArrowheads="1"/>
            </p:cNvSpPr>
            <p:nvPr/>
          </p:nvSpPr>
          <p:spPr bwMode="auto">
            <a:xfrm>
              <a:off x="603091" y="5876879"/>
              <a:ext cx="8257180" cy="585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fontAlgn="base">
                <a:lnSpc>
                  <a:spcPct val="100000"/>
                </a:lnSpc>
                <a:spcBef>
                  <a:spcPct val="0"/>
                </a:spcBef>
                <a:spcAft>
                  <a:spcPct val="0"/>
                </a:spcAft>
                <a:buFontTx/>
                <a:buNone/>
              </a:pPr>
              <a:r>
                <a:rPr lang="it-IT" altLang="it-IT" sz="1600" b="1">
                  <a:solidFill>
                    <a:srgbClr val="FF0000"/>
                  </a:solidFill>
                </a:rPr>
                <a:t>Dopo 2 settimane di trattamento con 600 mg/die di ALA la riduzione dei sintomi neuropatici è risultata significativa rispetto a placebo. </a:t>
              </a:r>
            </a:p>
          </p:txBody>
        </p:sp>
      </p:grpSp>
      <p:sp>
        <p:nvSpPr>
          <p:cNvPr id="2" name="Segnaposto numero diapositiva 1"/>
          <p:cNvSpPr>
            <a:spLocks noGrp="1"/>
          </p:cNvSpPr>
          <p:nvPr>
            <p:ph type="sldNum" sz="quarter" idx="12"/>
          </p:nvPr>
        </p:nvSpPr>
        <p:spPr/>
        <p:txBody>
          <a:bodyPr/>
          <a:lstStyle/>
          <a:p>
            <a:pPr>
              <a:defRPr/>
            </a:pPr>
            <a:fld id="{6C469FD7-CBA3-4753-B39D-95E8A6567618}" type="slidenum">
              <a:rPr lang="it-IT" smtClean="0">
                <a:solidFill>
                  <a:prstClr val="black">
                    <a:tint val="75000"/>
                  </a:prstClr>
                </a:solidFill>
              </a:rPr>
              <a:pPr>
                <a:defRPr/>
              </a:pPr>
              <a:t>21</a:t>
            </a:fld>
            <a:endParaRPr lang="it-IT">
              <a:solidFill>
                <a:prstClr val="black">
                  <a:tint val="75000"/>
                </a:prstClr>
              </a:solidFill>
            </a:endParaRPr>
          </a:p>
        </p:txBody>
      </p:sp>
    </p:spTree>
    <p:extLst>
      <p:ext uri="{BB962C8B-B14F-4D97-AF65-F5344CB8AC3E}">
        <p14:creationId xmlns:p14="http://schemas.microsoft.com/office/powerpoint/2010/main" val="999263866"/>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p:cNvGraphicFramePr>
            <a:graphicFrameLocks noGrp="1"/>
          </p:cNvGraphicFramePr>
          <p:nvPr>
            <p:extLst>
              <p:ext uri="{D42A27DB-BD31-4B8C-83A1-F6EECF244321}">
                <p14:modId xmlns:p14="http://schemas.microsoft.com/office/powerpoint/2010/main" val="3893721096"/>
              </p:ext>
            </p:extLst>
          </p:nvPr>
        </p:nvGraphicFramePr>
        <p:xfrm>
          <a:off x="2465388" y="157163"/>
          <a:ext cx="9051925" cy="6519863"/>
        </p:xfrm>
        <a:graphic>
          <a:graphicData uri="http://schemas.openxmlformats.org/drawingml/2006/table">
            <a:tbl>
              <a:tblPr/>
              <a:tblGrid>
                <a:gridCol w="1877436">
                  <a:extLst>
                    <a:ext uri="{9D8B030D-6E8A-4147-A177-3AD203B41FA5}">
                      <a16:colId xmlns:a16="http://schemas.microsoft.com/office/drawing/2014/main" val="20000"/>
                    </a:ext>
                  </a:extLst>
                </a:gridCol>
                <a:gridCol w="2972596">
                  <a:extLst>
                    <a:ext uri="{9D8B030D-6E8A-4147-A177-3AD203B41FA5}">
                      <a16:colId xmlns:a16="http://schemas.microsoft.com/office/drawing/2014/main" val="20001"/>
                    </a:ext>
                  </a:extLst>
                </a:gridCol>
                <a:gridCol w="2726764">
                  <a:extLst>
                    <a:ext uri="{9D8B030D-6E8A-4147-A177-3AD203B41FA5}">
                      <a16:colId xmlns:a16="http://schemas.microsoft.com/office/drawing/2014/main" val="20002"/>
                    </a:ext>
                  </a:extLst>
                </a:gridCol>
                <a:gridCol w="1475129">
                  <a:extLst>
                    <a:ext uri="{9D8B030D-6E8A-4147-A177-3AD203B41FA5}">
                      <a16:colId xmlns:a16="http://schemas.microsoft.com/office/drawing/2014/main" val="20003"/>
                    </a:ext>
                  </a:extLst>
                </a:gridCol>
              </a:tblGrid>
              <a:tr h="538163">
                <a:tc>
                  <a:txBody>
                    <a:bodyPr/>
                    <a:lstStyle/>
                    <a:p>
                      <a:pPr algn="ctr">
                        <a:lnSpc>
                          <a:spcPct val="150000"/>
                        </a:lnSpc>
                        <a:spcAft>
                          <a:spcPts val="0"/>
                        </a:spcAft>
                      </a:pPr>
                      <a:r>
                        <a:rPr lang="it-IT" sz="1100" b="1" dirty="0">
                          <a:solidFill>
                            <a:schemeClr val="tx1"/>
                          </a:solidFill>
                          <a:latin typeface="Tahoma" pitchFamily="34" charset="0"/>
                          <a:ea typeface="Times New Roman"/>
                          <a:cs typeface="Tahoma" pitchFamily="34" charset="0"/>
                        </a:rPr>
                        <a:t>Indicazione</a:t>
                      </a:r>
                      <a:endParaRPr lang="it-IT" sz="1400" b="1" dirty="0">
                        <a:solidFill>
                          <a:schemeClr val="tx1"/>
                        </a:solidFill>
                        <a:latin typeface="Tahoma" pitchFamily="34" charset="0"/>
                        <a:ea typeface="Times New Roman"/>
                        <a:cs typeface="Tahoma" pitchFamily="34" charset="0"/>
                      </a:endParaRPr>
                    </a:p>
                  </a:txBody>
                  <a:tcPr marL="50797" marR="50797"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it-IT" sz="1000" b="1" dirty="0">
                          <a:solidFill>
                            <a:schemeClr val="tx1"/>
                          </a:solidFill>
                          <a:latin typeface="Tahoma" pitchFamily="34" charset="0"/>
                          <a:ea typeface="Times New Roman"/>
                          <a:cs typeface="Tahoma" pitchFamily="34" charset="0"/>
                        </a:rPr>
                        <a:t>Effetto osservato</a:t>
                      </a:r>
                      <a:endParaRPr lang="it-IT" sz="1100" b="1" dirty="0">
                        <a:solidFill>
                          <a:schemeClr val="tx1"/>
                        </a:solidFill>
                        <a:latin typeface="Tahoma" pitchFamily="34" charset="0"/>
                        <a:ea typeface="Times New Roman"/>
                        <a:cs typeface="Tahoma" pitchFamily="34" charset="0"/>
                      </a:endParaRPr>
                    </a:p>
                  </a:txBody>
                  <a:tcPr marL="50797" marR="50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50000"/>
                        </a:lnSpc>
                        <a:spcAft>
                          <a:spcPts val="0"/>
                        </a:spcAft>
                      </a:pPr>
                      <a:r>
                        <a:rPr lang="it-IT" sz="1000" b="1" dirty="0">
                          <a:solidFill>
                            <a:schemeClr val="tx1"/>
                          </a:solidFill>
                          <a:latin typeface="Tahoma" pitchFamily="34" charset="0"/>
                          <a:ea typeface="Times New Roman"/>
                          <a:cs typeface="Tahoma" pitchFamily="34" charset="0"/>
                        </a:rPr>
                        <a:t>Studi</a:t>
                      </a:r>
                      <a:endParaRPr lang="it-IT" sz="1100" b="1" dirty="0">
                        <a:solidFill>
                          <a:schemeClr val="tx1"/>
                        </a:solidFill>
                        <a:latin typeface="Tahoma" pitchFamily="34" charset="0"/>
                        <a:ea typeface="Times New Roman"/>
                        <a:cs typeface="Tahoma" pitchFamily="34" charset="0"/>
                      </a:endParaRPr>
                    </a:p>
                  </a:txBody>
                  <a:tcPr marL="50797" marR="50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it-IT" sz="1000" b="1" dirty="0">
                          <a:solidFill>
                            <a:schemeClr val="tx1"/>
                          </a:solidFill>
                          <a:latin typeface="Tahoma" pitchFamily="34" charset="0"/>
                          <a:ea typeface="Times New Roman"/>
                          <a:cs typeface="Tahoma" pitchFamily="34" charset="0"/>
                        </a:rPr>
                        <a:t>Raccomandazione/ evidenza</a:t>
                      </a:r>
                      <a:endParaRPr lang="it-IT" sz="1100" b="1" dirty="0">
                        <a:solidFill>
                          <a:schemeClr val="tx1"/>
                        </a:solidFill>
                        <a:latin typeface="Tahoma" pitchFamily="34" charset="0"/>
                        <a:ea typeface="Times New Roman"/>
                        <a:cs typeface="Tahoma" pitchFamily="34" charset="0"/>
                      </a:endParaRPr>
                    </a:p>
                  </a:txBody>
                  <a:tcPr marL="50797" marR="50797"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0"/>
                  </a:ext>
                </a:extLst>
              </a:tr>
              <a:tr h="1219857">
                <a:tc>
                  <a:txBody>
                    <a:bodyPr/>
                    <a:lstStyle/>
                    <a:p>
                      <a:pPr>
                        <a:lnSpc>
                          <a:spcPct val="150000"/>
                        </a:lnSpc>
                        <a:spcAft>
                          <a:spcPts val="0"/>
                        </a:spcAft>
                      </a:pPr>
                      <a:r>
                        <a:rPr lang="it-IT" sz="1100" b="1" dirty="0">
                          <a:solidFill>
                            <a:schemeClr val="tx1"/>
                          </a:solidFill>
                          <a:latin typeface="Tahoma" pitchFamily="34" charset="0"/>
                          <a:ea typeface="Times New Roman"/>
                          <a:cs typeface="Tahoma" pitchFamily="34" charset="0"/>
                        </a:rPr>
                        <a:t>Neuropatia diabetica (</a:t>
                      </a:r>
                      <a:r>
                        <a:rPr lang="it-IT" sz="1100" b="1" dirty="0" err="1">
                          <a:solidFill>
                            <a:schemeClr val="tx1"/>
                          </a:solidFill>
                          <a:latin typeface="Tahoma" pitchFamily="34" charset="0"/>
                          <a:ea typeface="Times New Roman"/>
                          <a:cs typeface="Tahoma" pitchFamily="34" charset="0"/>
                        </a:rPr>
                        <a:t>polineuropatia</a:t>
                      </a:r>
                      <a:r>
                        <a:rPr lang="it-IT" sz="1100" b="1" dirty="0">
                          <a:solidFill>
                            <a:schemeClr val="tx1"/>
                          </a:solidFill>
                          <a:latin typeface="Tahoma" pitchFamily="34" charset="0"/>
                          <a:ea typeface="Times New Roman"/>
                          <a:cs typeface="Tahoma" pitchFamily="34" charset="0"/>
                        </a:rPr>
                        <a:t> sensitiva simmetrica distale)</a:t>
                      </a:r>
                      <a:endParaRPr lang="it-IT" sz="1200" b="1" dirty="0">
                        <a:solidFill>
                          <a:schemeClr val="tx1"/>
                        </a:solidFill>
                        <a:latin typeface="Tahoma" pitchFamily="34" charset="0"/>
                        <a:ea typeface="Times New Roman"/>
                        <a:cs typeface="Tahoma" pitchFamily="34" charset="0"/>
                      </a:endParaRPr>
                    </a:p>
                  </a:txBody>
                  <a:tcPr marL="50797" marR="50797"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it-IT" sz="1000" b="1" dirty="0">
                          <a:solidFill>
                            <a:srgbClr val="FF0000"/>
                          </a:solidFill>
                          <a:latin typeface="Tahoma" pitchFamily="34" charset="0"/>
                          <a:ea typeface="Times New Roman"/>
                          <a:cs typeface="Tahoma" pitchFamily="34" charset="0"/>
                        </a:rPr>
                        <a:t>Riduzione del dolore e delle parestesie (TSS, NIS, NIS-LL)</a:t>
                      </a:r>
                      <a:endParaRPr lang="it-IT" sz="1100" b="1" dirty="0">
                        <a:solidFill>
                          <a:srgbClr val="FF0000"/>
                        </a:solidFill>
                        <a:latin typeface="Tahoma" pitchFamily="34" charset="0"/>
                        <a:ea typeface="Times New Roman"/>
                        <a:cs typeface="Tahoma" pitchFamily="34" charset="0"/>
                      </a:endParaRPr>
                    </a:p>
                    <a:p>
                      <a:pPr>
                        <a:lnSpc>
                          <a:spcPct val="150000"/>
                        </a:lnSpc>
                        <a:spcAft>
                          <a:spcPts val="0"/>
                        </a:spcAft>
                      </a:pPr>
                      <a:r>
                        <a:rPr lang="it-IT" sz="1000" b="1" dirty="0">
                          <a:solidFill>
                            <a:srgbClr val="FF0000"/>
                          </a:solidFill>
                          <a:latin typeface="Tahoma" pitchFamily="34" charset="0"/>
                          <a:ea typeface="Times New Roman"/>
                          <a:cs typeface="Tahoma" pitchFamily="34" charset="0"/>
                        </a:rPr>
                        <a:t>Miglioramento della velocità di conduzione nervosa </a:t>
                      </a:r>
                      <a:endParaRPr lang="it-IT" sz="1100" b="1" dirty="0">
                        <a:solidFill>
                          <a:srgbClr val="FF0000"/>
                        </a:solidFill>
                        <a:latin typeface="Tahoma" pitchFamily="34" charset="0"/>
                        <a:ea typeface="Times New Roman"/>
                        <a:cs typeface="Tahoma" pitchFamily="34" charset="0"/>
                      </a:endParaRPr>
                    </a:p>
                    <a:p>
                      <a:pPr>
                        <a:lnSpc>
                          <a:spcPct val="150000"/>
                        </a:lnSpc>
                        <a:spcAft>
                          <a:spcPts val="0"/>
                        </a:spcAft>
                      </a:pPr>
                      <a:r>
                        <a:rPr lang="it-IT" sz="1000" b="1" dirty="0">
                          <a:solidFill>
                            <a:srgbClr val="FF0000"/>
                          </a:solidFill>
                          <a:latin typeface="Tahoma" pitchFamily="34" charset="0"/>
                          <a:ea typeface="Times New Roman"/>
                          <a:cs typeface="Tahoma" pitchFamily="34" charset="0"/>
                        </a:rPr>
                        <a:t>Riduzione consumo analgesici</a:t>
                      </a:r>
                      <a:endParaRPr lang="it-IT" sz="1100" b="1" dirty="0">
                        <a:solidFill>
                          <a:srgbClr val="FF0000"/>
                        </a:solidFill>
                        <a:latin typeface="Tahoma" pitchFamily="34" charset="0"/>
                        <a:ea typeface="Times New Roman"/>
                        <a:cs typeface="Tahoma" pitchFamily="34" charset="0"/>
                      </a:endParaRPr>
                    </a:p>
                  </a:txBody>
                  <a:tcPr marL="50797" marR="50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50000"/>
                        </a:lnSpc>
                        <a:spcAft>
                          <a:spcPts val="0"/>
                        </a:spcAft>
                      </a:pPr>
                      <a:r>
                        <a:rPr lang="it-IT" sz="1000" b="1" dirty="0">
                          <a:solidFill>
                            <a:srgbClr val="002060"/>
                          </a:solidFill>
                          <a:latin typeface="Tahoma" pitchFamily="34" charset="0"/>
                          <a:ea typeface="Times New Roman"/>
                          <a:cs typeface="Tahoma" pitchFamily="34" charset="0"/>
                        </a:rPr>
                        <a:t>Studi randomizzati e controllati verso placebo (</a:t>
                      </a:r>
                      <a:r>
                        <a:rPr lang="it-IT" sz="1000" b="1" dirty="0" err="1">
                          <a:solidFill>
                            <a:srgbClr val="002060"/>
                          </a:solidFill>
                          <a:latin typeface="Tahoma" pitchFamily="34" charset="0"/>
                          <a:ea typeface="Times New Roman"/>
                          <a:cs typeface="Tahoma" pitchFamily="34" charset="0"/>
                        </a:rPr>
                        <a:t>Ziegler</a:t>
                      </a:r>
                      <a:r>
                        <a:rPr lang="it-IT" sz="1000" b="1" dirty="0">
                          <a:solidFill>
                            <a:srgbClr val="002060"/>
                          </a:solidFill>
                          <a:latin typeface="Tahoma" pitchFamily="34" charset="0"/>
                          <a:ea typeface="Times New Roman"/>
                          <a:cs typeface="Tahoma" pitchFamily="34" charset="0"/>
                        </a:rPr>
                        <a:t> </a:t>
                      </a:r>
                      <a:r>
                        <a:rPr lang="it-IT" sz="1000" b="1" dirty="0" err="1">
                          <a:solidFill>
                            <a:srgbClr val="002060"/>
                          </a:solidFill>
                          <a:latin typeface="Tahoma" pitchFamily="34" charset="0"/>
                          <a:ea typeface="Times New Roman"/>
                          <a:cs typeface="Tahoma" pitchFamily="34" charset="0"/>
                        </a:rPr>
                        <a:t>et</a:t>
                      </a:r>
                      <a:r>
                        <a:rPr lang="it-IT" sz="1000" b="1" dirty="0">
                          <a:solidFill>
                            <a:srgbClr val="002060"/>
                          </a:solidFill>
                          <a:latin typeface="Tahoma" pitchFamily="34" charset="0"/>
                          <a:ea typeface="Times New Roman"/>
                          <a:cs typeface="Tahoma" pitchFamily="34" charset="0"/>
                        </a:rPr>
                        <a:t> al 2004; </a:t>
                      </a:r>
                      <a:r>
                        <a:rPr lang="it-IT" sz="1000" b="1" dirty="0" err="1">
                          <a:solidFill>
                            <a:srgbClr val="002060"/>
                          </a:solidFill>
                          <a:latin typeface="Tahoma" pitchFamily="34" charset="0"/>
                          <a:ea typeface="Times New Roman"/>
                          <a:cs typeface="Tahoma" pitchFamily="34" charset="0"/>
                        </a:rPr>
                        <a:t>Ziegler</a:t>
                      </a:r>
                      <a:r>
                        <a:rPr lang="it-IT" sz="1000" b="1" dirty="0">
                          <a:solidFill>
                            <a:srgbClr val="002060"/>
                          </a:solidFill>
                          <a:latin typeface="Tahoma" pitchFamily="34" charset="0"/>
                          <a:ea typeface="Calibri"/>
                          <a:cs typeface="Tahoma" pitchFamily="34" charset="0"/>
                        </a:rPr>
                        <a:t> </a:t>
                      </a:r>
                      <a:r>
                        <a:rPr lang="it-IT" sz="1000" b="1" dirty="0" err="1">
                          <a:solidFill>
                            <a:srgbClr val="002060"/>
                          </a:solidFill>
                          <a:latin typeface="Tahoma" pitchFamily="34" charset="0"/>
                          <a:ea typeface="Calibri"/>
                          <a:cs typeface="Tahoma" pitchFamily="34" charset="0"/>
                        </a:rPr>
                        <a:t>et</a:t>
                      </a:r>
                      <a:r>
                        <a:rPr lang="it-IT" sz="1000" b="1" dirty="0">
                          <a:solidFill>
                            <a:srgbClr val="002060"/>
                          </a:solidFill>
                          <a:latin typeface="Tahoma" pitchFamily="34" charset="0"/>
                          <a:ea typeface="Calibri"/>
                          <a:cs typeface="Tahoma" pitchFamily="34" charset="0"/>
                        </a:rPr>
                        <a:t> al</a:t>
                      </a:r>
                      <a:r>
                        <a:rPr lang="it-IT" sz="1000" b="1" dirty="0">
                          <a:solidFill>
                            <a:srgbClr val="002060"/>
                          </a:solidFill>
                          <a:latin typeface="Tahoma" pitchFamily="34" charset="0"/>
                          <a:ea typeface="Times New Roman"/>
                          <a:cs typeface="Tahoma" pitchFamily="34" charset="0"/>
                        </a:rPr>
                        <a:t> 2006; </a:t>
                      </a:r>
                      <a:r>
                        <a:rPr lang="it-IT" sz="1000" b="1" dirty="0" err="1">
                          <a:solidFill>
                            <a:srgbClr val="002060"/>
                          </a:solidFill>
                          <a:latin typeface="Tahoma" pitchFamily="34" charset="0"/>
                          <a:ea typeface="Times New Roman"/>
                          <a:cs typeface="Tahoma" pitchFamily="34" charset="0"/>
                        </a:rPr>
                        <a:t>Ametov</a:t>
                      </a:r>
                      <a:r>
                        <a:rPr lang="it-IT" sz="1000" b="1" dirty="0">
                          <a:solidFill>
                            <a:srgbClr val="002060"/>
                          </a:solidFill>
                          <a:latin typeface="Tahoma" pitchFamily="34" charset="0"/>
                          <a:ea typeface="Times New Roman"/>
                          <a:cs typeface="Tahoma" pitchFamily="34" charset="0"/>
                        </a:rPr>
                        <a:t> </a:t>
                      </a:r>
                      <a:r>
                        <a:rPr lang="it-IT" sz="1000" b="1" dirty="0" err="1">
                          <a:solidFill>
                            <a:srgbClr val="002060"/>
                          </a:solidFill>
                          <a:latin typeface="Tahoma" pitchFamily="34" charset="0"/>
                          <a:ea typeface="Calibri"/>
                          <a:cs typeface="Tahoma" pitchFamily="34" charset="0"/>
                        </a:rPr>
                        <a:t>et</a:t>
                      </a:r>
                      <a:r>
                        <a:rPr lang="it-IT" sz="1000" b="1" dirty="0">
                          <a:solidFill>
                            <a:srgbClr val="002060"/>
                          </a:solidFill>
                          <a:latin typeface="Tahoma" pitchFamily="34" charset="0"/>
                          <a:ea typeface="Calibri"/>
                          <a:cs typeface="Tahoma" pitchFamily="34" charset="0"/>
                        </a:rPr>
                        <a:t> al</a:t>
                      </a:r>
                      <a:r>
                        <a:rPr lang="it-IT" sz="1000" b="1" dirty="0">
                          <a:solidFill>
                            <a:srgbClr val="002060"/>
                          </a:solidFill>
                          <a:latin typeface="Tahoma" pitchFamily="34" charset="0"/>
                          <a:ea typeface="Times New Roman"/>
                          <a:cs typeface="Tahoma" pitchFamily="34" charset="0"/>
                        </a:rPr>
                        <a:t> 2003; </a:t>
                      </a:r>
                      <a:r>
                        <a:rPr lang="it-IT" sz="1000" b="1" dirty="0" err="1">
                          <a:solidFill>
                            <a:srgbClr val="002060"/>
                          </a:solidFill>
                          <a:latin typeface="Tahoma" pitchFamily="34" charset="0"/>
                          <a:ea typeface="Times New Roman"/>
                          <a:cs typeface="Tahoma" pitchFamily="34" charset="0"/>
                        </a:rPr>
                        <a:t>Ruessmann</a:t>
                      </a:r>
                      <a:r>
                        <a:rPr lang="it-IT" sz="1000" b="1" dirty="0">
                          <a:solidFill>
                            <a:srgbClr val="002060"/>
                          </a:solidFill>
                          <a:latin typeface="Tahoma" pitchFamily="34" charset="0"/>
                          <a:ea typeface="Calibri"/>
                          <a:cs typeface="Tahoma" pitchFamily="34" charset="0"/>
                        </a:rPr>
                        <a:t> </a:t>
                      </a:r>
                      <a:r>
                        <a:rPr lang="it-IT" sz="1000" b="1" dirty="0" err="1">
                          <a:solidFill>
                            <a:srgbClr val="002060"/>
                          </a:solidFill>
                          <a:latin typeface="Tahoma" pitchFamily="34" charset="0"/>
                          <a:ea typeface="Calibri"/>
                          <a:cs typeface="Tahoma" pitchFamily="34" charset="0"/>
                        </a:rPr>
                        <a:t>et</a:t>
                      </a:r>
                      <a:r>
                        <a:rPr lang="it-IT" sz="1000" b="1" dirty="0">
                          <a:solidFill>
                            <a:srgbClr val="002060"/>
                          </a:solidFill>
                          <a:latin typeface="Tahoma" pitchFamily="34" charset="0"/>
                          <a:ea typeface="Calibri"/>
                          <a:cs typeface="Tahoma" pitchFamily="34" charset="0"/>
                        </a:rPr>
                        <a:t> al</a:t>
                      </a:r>
                      <a:r>
                        <a:rPr lang="it-IT" sz="1000" b="1" dirty="0">
                          <a:solidFill>
                            <a:srgbClr val="002060"/>
                          </a:solidFill>
                          <a:latin typeface="Tahoma" pitchFamily="34" charset="0"/>
                          <a:ea typeface="Times New Roman"/>
                          <a:cs typeface="Tahoma" pitchFamily="34" charset="0"/>
                        </a:rPr>
                        <a:t> 2009; </a:t>
                      </a:r>
                      <a:r>
                        <a:rPr lang="it-IT" sz="1000" b="1" dirty="0" err="1">
                          <a:solidFill>
                            <a:srgbClr val="002060"/>
                          </a:solidFill>
                          <a:latin typeface="Tahoma" pitchFamily="34" charset="0"/>
                          <a:ea typeface="Times New Roman"/>
                          <a:cs typeface="Tahoma" pitchFamily="34" charset="0"/>
                        </a:rPr>
                        <a:t>Ziegler</a:t>
                      </a:r>
                      <a:r>
                        <a:rPr lang="it-IT" sz="1000" b="1" dirty="0">
                          <a:solidFill>
                            <a:srgbClr val="002060"/>
                          </a:solidFill>
                          <a:latin typeface="Tahoma" pitchFamily="34" charset="0"/>
                          <a:ea typeface="Calibri"/>
                          <a:cs typeface="Tahoma" pitchFamily="34" charset="0"/>
                        </a:rPr>
                        <a:t> </a:t>
                      </a:r>
                      <a:r>
                        <a:rPr lang="it-IT" sz="1000" b="1" dirty="0" err="1">
                          <a:solidFill>
                            <a:srgbClr val="002060"/>
                          </a:solidFill>
                          <a:latin typeface="Tahoma" pitchFamily="34" charset="0"/>
                          <a:ea typeface="Calibri"/>
                          <a:cs typeface="Tahoma" pitchFamily="34" charset="0"/>
                        </a:rPr>
                        <a:t>et</a:t>
                      </a:r>
                      <a:r>
                        <a:rPr lang="it-IT" sz="1000" b="1" dirty="0">
                          <a:solidFill>
                            <a:srgbClr val="002060"/>
                          </a:solidFill>
                          <a:latin typeface="Tahoma" pitchFamily="34" charset="0"/>
                          <a:ea typeface="Calibri"/>
                          <a:cs typeface="Tahoma" pitchFamily="34" charset="0"/>
                        </a:rPr>
                        <a:t> al</a:t>
                      </a:r>
                      <a:r>
                        <a:rPr lang="it-IT" sz="1000" b="1" dirty="0">
                          <a:solidFill>
                            <a:srgbClr val="002060"/>
                          </a:solidFill>
                          <a:latin typeface="Tahoma" pitchFamily="34" charset="0"/>
                          <a:ea typeface="Times New Roman"/>
                          <a:cs typeface="Tahoma" pitchFamily="34" charset="0"/>
                        </a:rPr>
                        <a:t> 1999; </a:t>
                      </a:r>
                      <a:r>
                        <a:rPr lang="it-IT" sz="1000" b="1" dirty="0" err="1">
                          <a:solidFill>
                            <a:srgbClr val="002060"/>
                          </a:solidFill>
                          <a:latin typeface="Tahoma" pitchFamily="34" charset="0"/>
                          <a:ea typeface="Times New Roman"/>
                          <a:cs typeface="Tahoma" pitchFamily="34" charset="0"/>
                        </a:rPr>
                        <a:t>Ziegler</a:t>
                      </a:r>
                      <a:r>
                        <a:rPr lang="it-IT" sz="1000" b="1" dirty="0">
                          <a:solidFill>
                            <a:srgbClr val="002060"/>
                          </a:solidFill>
                          <a:latin typeface="Tahoma" pitchFamily="34" charset="0"/>
                          <a:ea typeface="Calibri"/>
                          <a:cs typeface="Tahoma" pitchFamily="34" charset="0"/>
                        </a:rPr>
                        <a:t> </a:t>
                      </a:r>
                      <a:r>
                        <a:rPr lang="it-IT" sz="1000" b="1" dirty="0" err="1">
                          <a:solidFill>
                            <a:srgbClr val="002060"/>
                          </a:solidFill>
                          <a:latin typeface="Tahoma" pitchFamily="34" charset="0"/>
                          <a:ea typeface="Calibri"/>
                          <a:cs typeface="Tahoma" pitchFamily="34" charset="0"/>
                        </a:rPr>
                        <a:t>et</a:t>
                      </a:r>
                      <a:r>
                        <a:rPr lang="it-IT" sz="1000" b="1" dirty="0">
                          <a:solidFill>
                            <a:srgbClr val="002060"/>
                          </a:solidFill>
                          <a:latin typeface="Tahoma" pitchFamily="34" charset="0"/>
                          <a:ea typeface="Calibri"/>
                          <a:cs typeface="Tahoma" pitchFamily="34" charset="0"/>
                        </a:rPr>
                        <a:t> al</a:t>
                      </a:r>
                      <a:r>
                        <a:rPr lang="it-IT" sz="1000" b="1" dirty="0">
                          <a:solidFill>
                            <a:srgbClr val="002060"/>
                          </a:solidFill>
                          <a:latin typeface="Tahoma" pitchFamily="34" charset="0"/>
                          <a:ea typeface="Times New Roman"/>
                          <a:cs typeface="Tahoma" pitchFamily="34" charset="0"/>
                        </a:rPr>
                        <a:t> 2011)</a:t>
                      </a:r>
                      <a:endParaRPr lang="it-IT" sz="1100" b="1" dirty="0">
                        <a:solidFill>
                          <a:srgbClr val="002060"/>
                        </a:solidFill>
                        <a:latin typeface="Tahoma" pitchFamily="34" charset="0"/>
                        <a:ea typeface="Times New Roman"/>
                        <a:cs typeface="Tahoma" pitchFamily="34" charset="0"/>
                      </a:endParaRPr>
                    </a:p>
                  </a:txBody>
                  <a:tcPr marL="50797" marR="50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it-IT" sz="1000" b="1" dirty="0">
                          <a:solidFill>
                            <a:srgbClr val="FF33CC"/>
                          </a:solidFill>
                          <a:latin typeface="Tahoma" pitchFamily="34" charset="0"/>
                          <a:ea typeface="Times New Roman"/>
                          <a:cs typeface="Tahoma" pitchFamily="34" charset="0"/>
                        </a:rPr>
                        <a:t>Grado A</a:t>
                      </a:r>
                      <a:endParaRPr lang="it-IT" sz="1100" b="1" dirty="0">
                        <a:solidFill>
                          <a:srgbClr val="FF33CC"/>
                        </a:solidFill>
                        <a:latin typeface="Tahoma" pitchFamily="34" charset="0"/>
                        <a:ea typeface="Times New Roman"/>
                        <a:cs typeface="Tahoma" pitchFamily="34" charset="0"/>
                      </a:endParaRPr>
                    </a:p>
                    <a:p>
                      <a:pPr algn="ctr">
                        <a:lnSpc>
                          <a:spcPct val="150000"/>
                        </a:lnSpc>
                        <a:spcAft>
                          <a:spcPts val="0"/>
                        </a:spcAft>
                      </a:pPr>
                      <a:r>
                        <a:rPr lang="it-IT" sz="1000" b="1" dirty="0">
                          <a:solidFill>
                            <a:srgbClr val="FF33CC"/>
                          </a:solidFill>
                          <a:latin typeface="Tahoma" pitchFamily="34" charset="0"/>
                          <a:ea typeface="Times New Roman"/>
                          <a:cs typeface="Tahoma" pitchFamily="34" charset="0"/>
                        </a:rPr>
                        <a:t>Livello 1b</a:t>
                      </a:r>
                      <a:endParaRPr lang="it-IT" sz="1100" b="1" dirty="0">
                        <a:solidFill>
                          <a:srgbClr val="FF33CC"/>
                        </a:solidFill>
                        <a:latin typeface="Tahoma" pitchFamily="34" charset="0"/>
                        <a:ea typeface="Times New Roman"/>
                        <a:cs typeface="Tahoma" pitchFamily="34" charset="0"/>
                      </a:endParaRPr>
                    </a:p>
                  </a:txBody>
                  <a:tcPr marL="50797" marR="50797"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1"/>
                  </a:ext>
                </a:extLst>
              </a:tr>
              <a:tr h="685822">
                <a:tc>
                  <a:txBody>
                    <a:bodyPr/>
                    <a:lstStyle/>
                    <a:p>
                      <a:pPr>
                        <a:lnSpc>
                          <a:spcPct val="150000"/>
                        </a:lnSpc>
                        <a:spcAft>
                          <a:spcPts val="0"/>
                        </a:spcAft>
                      </a:pPr>
                      <a:r>
                        <a:rPr lang="it-IT" sz="1100" b="1" dirty="0">
                          <a:solidFill>
                            <a:schemeClr val="tx1"/>
                          </a:solidFill>
                          <a:latin typeface="Tahoma" pitchFamily="34" charset="0"/>
                          <a:ea typeface="Times New Roman"/>
                          <a:cs typeface="Tahoma" pitchFamily="34" charset="0"/>
                        </a:rPr>
                        <a:t>Neuropatia diabetica </a:t>
                      </a:r>
                      <a:r>
                        <a:rPr lang="it-IT" sz="1100" b="1" dirty="0" err="1">
                          <a:solidFill>
                            <a:schemeClr val="tx1"/>
                          </a:solidFill>
                          <a:latin typeface="Tahoma" pitchFamily="34" charset="0"/>
                          <a:ea typeface="Times New Roman"/>
                          <a:cs typeface="Tahoma" pitchFamily="34" charset="0"/>
                        </a:rPr>
                        <a:t>autonomica</a:t>
                      </a:r>
                      <a:endParaRPr lang="it-IT" sz="1200" b="1" dirty="0">
                        <a:solidFill>
                          <a:schemeClr val="tx1"/>
                        </a:solidFill>
                        <a:latin typeface="Tahoma" pitchFamily="34" charset="0"/>
                        <a:ea typeface="Times New Roman"/>
                        <a:cs typeface="Tahoma" pitchFamily="34" charset="0"/>
                      </a:endParaRPr>
                    </a:p>
                  </a:txBody>
                  <a:tcPr marL="50797" marR="50797"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it-IT" sz="1000" b="1" dirty="0">
                          <a:solidFill>
                            <a:srgbClr val="FF0000"/>
                          </a:solidFill>
                          <a:latin typeface="Tahoma" pitchFamily="34" charset="0"/>
                          <a:ea typeface="Times New Roman"/>
                          <a:cs typeface="Tahoma" pitchFamily="34" charset="0"/>
                        </a:rPr>
                        <a:t>Lieve miglioramento dell’aritmia conseguente a neuropatia cardiaca </a:t>
                      </a:r>
                      <a:r>
                        <a:rPr lang="it-IT" sz="1000" b="1" dirty="0" err="1">
                          <a:solidFill>
                            <a:srgbClr val="FF0000"/>
                          </a:solidFill>
                          <a:latin typeface="Tahoma" pitchFamily="34" charset="0"/>
                          <a:ea typeface="Times New Roman"/>
                          <a:cs typeface="Tahoma" pitchFamily="34" charset="0"/>
                        </a:rPr>
                        <a:t>autonomica</a:t>
                      </a:r>
                      <a:endParaRPr lang="it-IT" sz="1100" b="1" dirty="0">
                        <a:solidFill>
                          <a:srgbClr val="FF0000"/>
                        </a:solidFill>
                        <a:latin typeface="Tahoma" pitchFamily="34" charset="0"/>
                        <a:ea typeface="Times New Roman"/>
                        <a:cs typeface="Tahoma" pitchFamily="34" charset="0"/>
                      </a:endParaRPr>
                    </a:p>
                  </a:txBody>
                  <a:tcPr marL="50797" marR="50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50000"/>
                        </a:lnSpc>
                        <a:spcAft>
                          <a:spcPts val="0"/>
                        </a:spcAft>
                      </a:pPr>
                      <a:r>
                        <a:rPr lang="it-IT" sz="1000" b="1" dirty="0">
                          <a:solidFill>
                            <a:srgbClr val="002060"/>
                          </a:solidFill>
                          <a:latin typeface="Tahoma" pitchFamily="34" charset="0"/>
                          <a:ea typeface="Times New Roman"/>
                          <a:cs typeface="Tahoma" pitchFamily="34" charset="0"/>
                        </a:rPr>
                        <a:t>1 studio randomizzato e controllato verso placebo (</a:t>
                      </a:r>
                      <a:r>
                        <a:rPr lang="it-IT" sz="1000" b="1" dirty="0" err="1">
                          <a:solidFill>
                            <a:srgbClr val="002060"/>
                          </a:solidFill>
                          <a:latin typeface="Tahoma" pitchFamily="34" charset="0"/>
                          <a:ea typeface="Times New Roman"/>
                          <a:cs typeface="Tahoma" pitchFamily="34" charset="0"/>
                        </a:rPr>
                        <a:t>Ziegler</a:t>
                      </a:r>
                      <a:r>
                        <a:rPr lang="it-IT" sz="1000" b="1" dirty="0">
                          <a:solidFill>
                            <a:srgbClr val="002060"/>
                          </a:solidFill>
                          <a:latin typeface="Tahoma" pitchFamily="34" charset="0"/>
                          <a:ea typeface="Calibri"/>
                          <a:cs typeface="Tahoma" pitchFamily="34" charset="0"/>
                        </a:rPr>
                        <a:t> </a:t>
                      </a:r>
                      <a:r>
                        <a:rPr lang="it-IT" sz="1000" b="1" dirty="0" err="1">
                          <a:solidFill>
                            <a:srgbClr val="002060"/>
                          </a:solidFill>
                          <a:latin typeface="Tahoma" pitchFamily="34" charset="0"/>
                          <a:ea typeface="Calibri"/>
                          <a:cs typeface="Tahoma" pitchFamily="34" charset="0"/>
                        </a:rPr>
                        <a:t>et</a:t>
                      </a:r>
                      <a:r>
                        <a:rPr lang="it-IT" sz="1000" b="1" dirty="0">
                          <a:solidFill>
                            <a:srgbClr val="002060"/>
                          </a:solidFill>
                          <a:latin typeface="Tahoma" pitchFamily="34" charset="0"/>
                          <a:ea typeface="Calibri"/>
                          <a:cs typeface="Tahoma" pitchFamily="34" charset="0"/>
                        </a:rPr>
                        <a:t> al</a:t>
                      </a:r>
                      <a:r>
                        <a:rPr lang="it-IT" sz="1000" b="1" dirty="0">
                          <a:solidFill>
                            <a:srgbClr val="002060"/>
                          </a:solidFill>
                          <a:latin typeface="Tahoma" pitchFamily="34" charset="0"/>
                          <a:ea typeface="Times New Roman"/>
                          <a:cs typeface="Tahoma" pitchFamily="34" charset="0"/>
                        </a:rPr>
                        <a:t> 1997)</a:t>
                      </a:r>
                      <a:endParaRPr lang="it-IT" sz="1100" b="1" dirty="0">
                        <a:solidFill>
                          <a:srgbClr val="002060"/>
                        </a:solidFill>
                        <a:latin typeface="Tahoma" pitchFamily="34" charset="0"/>
                        <a:ea typeface="Times New Roman"/>
                        <a:cs typeface="Tahoma" pitchFamily="34" charset="0"/>
                      </a:endParaRPr>
                    </a:p>
                  </a:txBody>
                  <a:tcPr marL="50797" marR="50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it-IT" sz="1000" b="1" dirty="0">
                          <a:solidFill>
                            <a:srgbClr val="FF33CC"/>
                          </a:solidFill>
                          <a:latin typeface="Tahoma" pitchFamily="34" charset="0"/>
                          <a:ea typeface="Times New Roman"/>
                          <a:cs typeface="Tahoma" pitchFamily="34" charset="0"/>
                        </a:rPr>
                        <a:t>Grado A</a:t>
                      </a:r>
                      <a:endParaRPr lang="it-IT" sz="1100" b="1" dirty="0">
                        <a:solidFill>
                          <a:srgbClr val="FF33CC"/>
                        </a:solidFill>
                        <a:latin typeface="Tahoma" pitchFamily="34" charset="0"/>
                        <a:ea typeface="Times New Roman"/>
                        <a:cs typeface="Tahoma" pitchFamily="34" charset="0"/>
                      </a:endParaRPr>
                    </a:p>
                    <a:p>
                      <a:pPr algn="ctr">
                        <a:lnSpc>
                          <a:spcPct val="150000"/>
                        </a:lnSpc>
                        <a:spcAft>
                          <a:spcPts val="0"/>
                        </a:spcAft>
                      </a:pPr>
                      <a:r>
                        <a:rPr lang="it-IT" sz="1000" b="1" dirty="0">
                          <a:solidFill>
                            <a:srgbClr val="FF33CC"/>
                          </a:solidFill>
                          <a:latin typeface="Tahoma" pitchFamily="34" charset="0"/>
                          <a:ea typeface="Times New Roman"/>
                          <a:cs typeface="Tahoma" pitchFamily="34" charset="0"/>
                        </a:rPr>
                        <a:t>Livello 1c</a:t>
                      </a:r>
                      <a:endParaRPr lang="it-IT" sz="1100" b="1" dirty="0">
                        <a:solidFill>
                          <a:srgbClr val="FF33CC"/>
                        </a:solidFill>
                        <a:latin typeface="Tahoma" pitchFamily="34" charset="0"/>
                        <a:ea typeface="Times New Roman"/>
                        <a:cs typeface="Tahoma" pitchFamily="34" charset="0"/>
                      </a:endParaRPr>
                    </a:p>
                  </a:txBody>
                  <a:tcPr marL="50797" marR="50797"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2"/>
                  </a:ext>
                </a:extLst>
              </a:tr>
              <a:tr h="790925">
                <a:tc>
                  <a:txBody>
                    <a:bodyPr/>
                    <a:lstStyle/>
                    <a:p>
                      <a:pPr>
                        <a:lnSpc>
                          <a:spcPct val="150000"/>
                        </a:lnSpc>
                        <a:spcAft>
                          <a:spcPts val="0"/>
                        </a:spcAft>
                      </a:pPr>
                      <a:r>
                        <a:rPr lang="en-US" sz="1100" b="1" dirty="0">
                          <a:solidFill>
                            <a:schemeClr val="tx1"/>
                          </a:solidFill>
                          <a:latin typeface="Tahoma" pitchFamily="34" charset="0"/>
                          <a:ea typeface="Times New Roman"/>
                          <a:cs typeface="Tahoma" pitchFamily="34" charset="0"/>
                        </a:rPr>
                        <a:t>Burning mouth syndrome (</a:t>
                      </a:r>
                      <a:r>
                        <a:rPr lang="en-US" sz="1100" b="1" dirty="0" err="1">
                          <a:solidFill>
                            <a:schemeClr val="tx1"/>
                          </a:solidFill>
                          <a:latin typeface="Tahoma" pitchFamily="34" charset="0"/>
                          <a:ea typeface="Times New Roman"/>
                          <a:cs typeface="Tahoma" pitchFamily="34" charset="0"/>
                        </a:rPr>
                        <a:t>glossopirosi</a:t>
                      </a:r>
                      <a:r>
                        <a:rPr lang="en-US" sz="1100" b="1" dirty="0">
                          <a:solidFill>
                            <a:schemeClr val="tx1"/>
                          </a:solidFill>
                          <a:latin typeface="Tahoma" pitchFamily="34" charset="0"/>
                          <a:ea typeface="Times New Roman"/>
                          <a:cs typeface="Tahoma" pitchFamily="34" charset="0"/>
                        </a:rPr>
                        <a:t>)</a:t>
                      </a:r>
                      <a:endParaRPr lang="it-IT" sz="1200" b="1" dirty="0">
                        <a:solidFill>
                          <a:schemeClr val="tx1"/>
                        </a:solidFill>
                        <a:latin typeface="Tahoma" pitchFamily="34" charset="0"/>
                        <a:ea typeface="Times New Roman"/>
                        <a:cs typeface="Tahoma" pitchFamily="34" charset="0"/>
                      </a:endParaRPr>
                    </a:p>
                  </a:txBody>
                  <a:tcPr marL="50797" marR="50797"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it-IT" sz="1000" b="1" dirty="0">
                          <a:solidFill>
                            <a:srgbClr val="FF0000"/>
                          </a:solidFill>
                          <a:latin typeface="Tahoma" pitchFamily="34" charset="0"/>
                          <a:ea typeface="Times New Roman"/>
                          <a:cs typeface="Tahoma" pitchFamily="34" charset="0"/>
                        </a:rPr>
                        <a:t>Riduzione del dolore e delle </a:t>
                      </a:r>
                      <a:r>
                        <a:rPr lang="it-IT" sz="1000" b="1" dirty="0" err="1">
                          <a:solidFill>
                            <a:srgbClr val="FF0000"/>
                          </a:solidFill>
                          <a:latin typeface="Tahoma" pitchFamily="34" charset="0"/>
                          <a:ea typeface="Times New Roman"/>
                          <a:cs typeface="Tahoma" pitchFamily="34" charset="0"/>
                        </a:rPr>
                        <a:t>disestesie</a:t>
                      </a:r>
                      <a:endParaRPr lang="it-IT" sz="1100" b="1" dirty="0">
                        <a:solidFill>
                          <a:srgbClr val="FF0000"/>
                        </a:solidFill>
                        <a:latin typeface="Tahoma" pitchFamily="34" charset="0"/>
                        <a:ea typeface="Times New Roman"/>
                        <a:cs typeface="Tahoma" pitchFamily="34" charset="0"/>
                      </a:endParaRPr>
                    </a:p>
                  </a:txBody>
                  <a:tcPr marL="50797" marR="50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50000"/>
                        </a:lnSpc>
                        <a:spcAft>
                          <a:spcPts val="0"/>
                        </a:spcAft>
                      </a:pPr>
                      <a:r>
                        <a:rPr lang="it-IT" sz="1000" b="1" dirty="0">
                          <a:solidFill>
                            <a:srgbClr val="002060"/>
                          </a:solidFill>
                          <a:latin typeface="Tahoma" pitchFamily="34" charset="0"/>
                          <a:ea typeface="Times New Roman"/>
                          <a:cs typeface="Tahoma" pitchFamily="34" charset="0"/>
                        </a:rPr>
                        <a:t>Studi randomizzati e controllati verso placebo e </a:t>
                      </a:r>
                      <a:r>
                        <a:rPr lang="it-IT" sz="1000" b="1" dirty="0" err="1">
                          <a:solidFill>
                            <a:srgbClr val="002060"/>
                          </a:solidFill>
                          <a:latin typeface="Tahoma" pitchFamily="34" charset="0"/>
                          <a:ea typeface="Times New Roman"/>
                          <a:cs typeface="Tahoma" pitchFamily="34" charset="0"/>
                        </a:rPr>
                        <a:t>metanalisi</a:t>
                      </a:r>
                      <a:r>
                        <a:rPr lang="it-IT" sz="1000" b="1" dirty="0">
                          <a:solidFill>
                            <a:srgbClr val="002060"/>
                          </a:solidFill>
                          <a:latin typeface="Tahoma" pitchFamily="34" charset="0"/>
                          <a:ea typeface="Times New Roman"/>
                          <a:cs typeface="Tahoma" pitchFamily="34" charset="0"/>
                        </a:rPr>
                        <a:t> </a:t>
                      </a:r>
                      <a:r>
                        <a:rPr lang="it-IT" sz="1000" b="1" dirty="0" err="1">
                          <a:solidFill>
                            <a:srgbClr val="002060"/>
                          </a:solidFill>
                          <a:latin typeface="Tahoma" pitchFamily="34" charset="0"/>
                          <a:ea typeface="Times New Roman"/>
                          <a:cs typeface="Tahoma" pitchFamily="34" charset="0"/>
                        </a:rPr>
                        <a:t>Cochrane</a:t>
                      </a:r>
                      <a:r>
                        <a:rPr lang="it-IT" sz="1000" b="1" dirty="0">
                          <a:solidFill>
                            <a:srgbClr val="002060"/>
                          </a:solidFill>
                          <a:latin typeface="Tahoma" pitchFamily="34" charset="0"/>
                          <a:ea typeface="Times New Roman"/>
                          <a:cs typeface="Tahoma" pitchFamily="34" charset="0"/>
                        </a:rPr>
                        <a:t> (</a:t>
                      </a:r>
                      <a:r>
                        <a:rPr lang="it-IT" sz="1000" b="1" dirty="0" err="1">
                          <a:solidFill>
                            <a:srgbClr val="002060"/>
                          </a:solidFill>
                          <a:latin typeface="Tahoma" pitchFamily="34" charset="0"/>
                          <a:ea typeface="Times New Roman"/>
                          <a:cs typeface="Tahoma" pitchFamily="34" charset="0"/>
                        </a:rPr>
                        <a:t>Femiano</a:t>
                      </a:r>
                      <a:r>
                        <a:rPr lang="it-IT" sz="1000" b="1" dirty="0">
                          <a:solidFill>
                            <a:srgbClr val="002060"/>
                          </a:solidFill>
                          <a:latin typeface="Tahoma" pitchFamily="34" charset="0"/>
                          <a:ea typeface="Calibri"/>
                          <a:cs typeface="Tahoma" pitchFamily="34" charset="0"/>
                        </a:rPr>
                        <a:t> </a:t>
                      </a:r>
                      <a:r>
                        <a:rPr lang="it-IT" sz="1000" b="1" dirty="0">
                          <a:solidFill>
                            <a:srgbClr val="002060"/>
                          </a:solidFill>
                          <a:latin typeface="Tahoma" pitchFamily="34" charset="0"/>
                          <a:ea typeface="Times New Roman"/>
                          <a:cs typeface="Tahoma" pitchFamily="34" charset="0"/>
                        </a:rPr>
                        <a:t>2002; </a:t>
                      </a:r>
                      <a:r>
                        <a:rPr lang="it-IT" sz="1000" b="1" dirty="0" err="1">
                          <a:solidFill>
                            <a:srgbClr val="002060"/>
                          </a:solidFill>
                          <a:latin typeface="Tahoma" pitchFamily="34" charset="0"/>
                          <a:ea typeface="Times New Roman"/>
                          <a:cs typeface="Tahoma" pitchFamily="34" charset="0"/>
                        </a:rPr>
                        <a:t>Zakrzewska</a:t>
                      </a:r>
                      <a:r>
                        <a:rPr lang="it-IT" sz="1000" b="1" dirty="0">
                          <a:solidFill>
                            <a:srgbClr val="002060"/>
                          </a:solidFill>
                          <a:latin typeface="Tahoma" pitchFamily="34" charset="0"/>
                          <a:ea typeface="Calibri"/>
                          <a:cs typeface="Tahoma" pitchFamily="34" charset="0"/>
                        </a:rPr>
                        <a:t> </a:t>
                      </a:r>
                      <a:r>
                        <a:rPr lang="it-IT" sz="1000" b="1" dirty="0" err="1">
                          <a:solidFill>
                            <a:srgbClr val="002060"/>
                          </a:solidFill>
                          <a:latin typeface="Tahoma" pitchFamily="34" charset="0"/>
                          <a:ea typeface="Calibri"/>
                          <a:cs typeface="Tahoma" pitchFamily="34" charset="0"/>
                        </a:rPr>
                        <a:t>et</a:t>
                      </a:r>
                      <a:r>
                        <a:rPr lang="it-IT" sz="1000" b="1" dirty="0">
                          <a:solidFill>
                            <a:srgbClr val="002060"/>
                          </a:solidFill>
                          <a:latin typeface="Tahoma" pitchFamily="34" charset="0"/>
                          <a:ea typeface="Calibri"/>
                          <a:cs typeface="Tahoma" pitchFamily="34" charset="0"/>
                        </a:rPr>
                        <a:t> al</a:t>
                      </a:r>
                      <a:r>
                        <a:rPr lang="it-IT" sz="1000" b="1" dirty="0">
                          <a:solidFill>
                            <a:srgbClr val="002060"/>
                          </a:solidFill>
                          <a:latin typeface="Tahoma" pitchFamily="34" charset="0"/>
                          <a:ea typeface="Times New Roman"/>
                          <a:cs typeface="Tahoma" pitchFamily="34" charset="0"/>
                        </a:rPr>
                        <a:t> 2005)</a:t>
                      </a:r>
                      <a:endParaRPr lang="it-IT" sz="1100" b="1" dirty="0">
                        <a:solidFill>
                          <a:srgbClr val="002060"/>
                        </a:solidFill>
                        <a:latin typeface="Tahoma" pitchFamily="34" charset="0"/>
                        <a:ea typeface="Times New Roman"/>
                        <a:cs typeface="Tahoma" pitchFamily="34" charset="0"/>
                      </a:endParaRPr>
                    </a:p>
                  </a:txBody>
                  <a:tcPr marL="50797" marR="50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it-IT" sz="1000" b="1" dirty="0">
                          <a:solidFill>
                            <a:srgbClr val="FF33CC"/>
                          </a:solidFill>
                          <a:latin typeface="Tahoma" pitchFamily="34" charset="0"/>
                          <a:ea typeface="Times New Roman"/>
                          <a:cs typeface="Tahoma" pitchFamily="34" charset="0"/>
                        </a:rPr>
                        <a:t>Grado A</a:t>
                      </a:r>
                      <a:endParaRPr lang="it-IT" sz="1100" b="1" dirty="0">
                        <a:solidFill>
                          <a:srgbClr val="FF33CC"/>
                        </a:solidFill>
                        <a:latin typeface="Tahoma" pitchFamily="34" charset="0"/>
                        <a:ea typeface="Times New Roman"/>
                        <a:cs typeface="Tahoma" pitchFamily="34" charset="0"/>
                      </a:endParaRPr>
                    </a:p>
                    <a:p>
                      <a:pPr algn="ctr">
                        <a:lnSpc>
                          <a:spcPct val="150000"/>
                        </a:lnSpc>
                        <a:spcAft>
                          <a:spcPts val="0"/>
                        </a:spcAft>
                      </a:pPr>
                      <a:r>
                        <a:rPr lang="it-IT" sz="1000" b="1" dirty="0">
                          <a:solidFill>
                            <a:srgbClr val="FF33CC"/>
                          </a:solidFill>
                          <a:latin typeface="Tahoma" pitchFamily="34" charset="0"/>
                          <a:ea typeface="Times New Roman"/>
                          <a:cs typeface="Tahoma" pitchFamily="34" charset="0"/>
                        </a:rPr>
                        <a:t>Livello 1c</a:t>
                      </a:r>
                      <a:endParaRPr lang="it-IT" sz="1100" b="1" dirty="0">
                        <a:solidFill>
                          <a:srgbClr val="FF33CC"/>
                        </a:solidFill>
                        <a:latin typeface="Tahoma" pitchFamily="34" charset="0"/>
                        <a:ea typeface="Times New Roman"/>
                        <a:cs typeface="Tahoma" pitchFamily="34" charset="0"/>
                      </a:endParaRPr>
                    </a:p>
                  </a:txBody>
                  <a:tcPr marL="50797" marR="50797"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3"/>
                  </a:ext>
                </a:extLst>
              </a:tr>
              <a:tr h="1219857">
                <a:tc>
                  <a:txBody>
                    <a:bodyPr/>
                    <a:lstStyle/>
                    <a:p>
                      <a:pPr>
                        <a:lnSpc>
                          <a:spcPct val="150000"/>
                        </a:lnSpc>
                        <a:spcAft>
                          <a:spcPts val="0"/>
                        </a:spcAft>
                      </a:pPr>
                      <a:r>
                        <a:rPr lang="it-IT" sz="1100" b="1" dirty="0">
                          <a:solidFill>
                            <a:schemeClr val="tx1"/>
                          </a:solidFill>
                          <a:latin typeface="Tahoma" pitchFamily="34" charset="0"/>
                          <a:ea typeface="Times New Roman"/>
                          <a:cs typeface="Tahoma" pitchFamily="34" charset="0"/>
                        </a:rPr>
                        <a:t>Sindrome del tunnel carpale</a:t>
                      </a:r>
                      <a:endParaRPr lang="it-IT" sz="1200" b="1" dirty="0">
                        <a:solidFill>
                          <a:schemeClr val="tx1"/>
                        </a:solidFill>
                        <a:latin typeface="Tahoma" pitchFamily="34" charset="0"/>
                        <a:ea typeface="Times New Roman"/>
                        <a:cs typeface="Tahoma" pitchFamily="34" charset="0"/>
                      </a:endParaRPr>
                    </a:p>
                  </a:txBody>
                  <a:tcPr marL="50797" marR="50797"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it-IT" sz="1000" b="1" dirty="0">
                          <a:solidFill>
                            <a:srgbClr val="FF0000"/>
                          </a:solidFill>
                          <a:latin typeface="Tahoma" pitchFamily="34" charset="0"/>
                          <a:ea typeface="Times New Roman"/>
                          <a:cs typeface="Tahoma" pitchFamily="34" charset="0"/>
                        </a:rPr>
                        <a:t>Riduzione dei sintomi (dolore e parestesie) e miglioramento della funzionalità della mano</a:t>
                      </a:r>
                      <a:endParaRPr lang="it-IT" sz="1100" b="1" dirty="0">
                        <a:solidFill>
                          <a:srgbClr val="FF0000"/>
                        </a:solidFill>
                        <a:latin typeface="Tahoma" pitchFamily="34" charset="0"/>
                        <a:ea typeface="Times New Roman"/>
                        <a:cs typeface="Tahoma" pitchFamily="34" charset="0"/>
                      </a:endParaRPr>
                    </a:p>
                    <a:p>
                      <a:pPr>
                        <a:lnSpc>
                          <a:spcPct val="150000"/>
                        </a:lnSpc>
                        <a:spcAft>
                          <a:spcPts val="0"/>
                        </a:spcAft>
                      </a:pPr>
                      <a:r>
                        <a:rPr lang="it-IT" sz="1000" b="1" dirty="0">
                          <a:solidFill>
                            <a:srgbClr val="FF0000"/>
                          </a:solidFill>
                          <a:latin typeface="Tahoma" pitchFamily="34" charset="0"/>
                          <a:ea typeface="Times New Roman"/>
                          <a:cs typeface="Tahoma" pitchFamily="34" charset="0"/>
                        </a:rPr>
                        <a:t>Miglioramento della velocità di conduzione nervosa</a:t>
                      </a:r>
                      <a:endParaRPr lang="it-IT" sz="1100" b="1" dirty="0">
                        <a:solidFill>
                          <a:srgbClr val="FF0000"/>
                        </a:solidFill>
                        <a:latin typeface="Tahoma" pitchFamily="34" charset="0"/>
                        <a:ea typeface="Times New Roman"/>
                        <a:cs typeface="Tahoma" pitchFamily="34" charset="0"/>
                      </a:endParaRPr>
                    </a:p>
                  </a:txBody>
                  <a:tcPr marL="50797" marR="50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50000"/>
                        </a:lnSpc>
                        <a:spcAft>
                          <a:spcPts val="0"/>
                        </a:spcAft>
                      </a:pPr>
                      <a:r>
                        <a:rPr lang="it-IT" sz="1000" b="1" dirty="0">
                          <a:solidFill>
                            <a:srgbClr val="002060"/>
                          </a:solidFill>
                          <a:latin typeface="Tahoma" pitchFamily="34" charset="0"/>
                          <a:ea typeface="Times New Roman"/>
                          <a:cs typeface="Tahoma" pitchFamily="34" charset="0"/>
                        </a:rPr>
                        <a:t>Studi clinici controllati verso altro trattamento (Di Geronimo</a:t>
                      </a:r>
                      <a:r>
                        <a:rPr lang="it-IT" sz="1000" b="1" dirty="0">
                          <a:solidFill>
                            <a:srgbClr val="002060"/>
                          </a:solidFill>
                          <a:latin typeface="Tahoma" pitchFamily="34" charset="0"/>
                          <a:ea typeface="Calibri"/>
                          <a:cs typeface="Tahoma" pitchFamily="34" charset="0"/>
                        </a:rPr>
                        <a:t> </a:t>
                      </a:r>
                      <a:r>
                        <a:rPr lang="it-IT" sz="1000" b="1" dirty="0" err="1">
                          <a:solidFill>
                            <a:srgbClr val="002060"/>
                          </a:solidFill>
                          <a:latin typeface="Tahoma" pitchFamily="34" charset="0"/>
                          <a:ea typeface="Calibri"/>
                          <a:cs typeface="Tahoma" pitchFamily="34" charset="0"/>
                        </a:rPr>
                        <a:t>et</a:t>
                      </a:r>
                      <a:r>
                        <a:rPr lang="it-IT" sz="1000" b="1" dirty="0">
                          <a:solidFill>
                            <a:srgbClr val="002060"/>
                          </a:solidFill>
                          <a:latin typeface="Tahoma" pitchFamily="34" charset="0"/>
                          <a:ea typeface="Calibri"/>
                          <a:cs typeface="Tahoma" pitchFamily="34" charset="0"/>
                        </a:rPr>
                        <a:t> al</a:t>
                      </a:r>
                      <a:r>
                        <a:rPr lang="it-IT" sz="1000" b="1" dirty="0">
                          <a:solidFill>
                            <a:srgbClr val="002060"/>
                          </a:solidFill>
                          <a:latin typeface="Tahoma" pitchFamily="34" charset="0"/>
                          <a:ea typeface="Times New Roman"/>
                          <a:cs typeface="Tahoma" pitchFamily="34" charset="0"/>
                        </a:rPr>
                        <a:t> 2009)</a:t>
                      </a:r>
                      <a:endParaRPr lang="it-IT" sz="1100" b="1" dirty="0">
                        <a:solidFill>
                          <a:srgbClr val="002060"/>
                        </a:solidFill>
                        <a:latin typeface="Tahoma" pitchFamily="34" charset="0"/>
                        <a:ea typeface="Times New Roman"/>
                        <a:cs typeface="Tahoma" pitchFamily="34" charset="0"/>
                      </a:endParaRPr>
                    </a:p>
                  </a:txBody>
                  <a:tcPr marL="50797" marR="50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it-IT" sz="1000" b="1" dirty="0">
                          <a:solidFill>
                            <a:srgbClr val="FF33CC"/>
                          </a:solidFill>
                          <a:latin typeface="Tahoma" pitchFamily="34" charset="0"/>
                          <a:ea typeface="Times New Roman"/>
                          <a:cs typeface="Tahoma" pitchFamily="34" charset="0"/>
                        </a:rPr>
                        <a:t>Grado B</a:t>
                      </a:r>
                      <a:endParaRPr lang="it-IT" sz="1100" b="1" dirty="0">
                        <a:solidFill>
                          <a:srgbClr val="FF33CC"/>
                        </a:solidFill>
                        <a:latin typeface="Tahoma" pitchFamily="34" charset="0"/>
                        <a:ea typeface="Times New Roman"/>
                        <a:cs typeface="Tahoma" pitchFamily="34" charset="0"/>
                      </a:endParaRPr>
                    </a:p>
                    <a:p>
                      <a:pPr algn="ctr">
                        <a:lnSpc>
                          <a:spcPct val="150000"/>
                        </a:lnSpc>
                        <a:spcAft>
                          <a:spcPts val="0"/>
                        </a:spcAft>
                      </a:pPr>
                      <a:r>
                        <a:rPr lang="it-IT" sz="1000" b="1" dirty="0">
                          <a:solidFill>
                            <a:srgbClr val="FF33CC"/>
                          </a:solidFill>
                          <a:latin typeface="Tahoma" pitchFamily="34" charset="0"/>
                          <a:ea typeface="Times New Roman"/>
                          <a:cs typeface="Tahoma" pitchFamily="34" charset="0"/>
                        </a:rPr>
                        <a:t>Livello 2</a:t>
                      </a:r>
                      <a:endParaRPr lang="it-IT" sz="1100" b="1" dirty="0">
                        <a:solidFill>
                          <a:srgbClr val="FF33CC"/>
                        </a:solidFill>
                        <a:latin typeface="Tahoma" pitchFamily="34" charset="0"/>
                        <a:ea typeface="Times New Roman"/>
                        <a:cs typeface="Tahoma" pitchFamily="34" charset="0"/>
                      </a:endParaRPr>
                    </a:p>
                  </a:txBody>
                  <a:tcPr marL="50797" marR="50797"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4"/>
                  </a:ext>
                </a:extLst>
              </a:tr>
              <a:tr h="969058">
                <a:tc>
                  <a:txBody>
                    <a:bodyPr/>
                    <a:lstStyle/>
                    <a:p>
                      <a:pPr>
                        <a:lnSpc>
                          <a:spcPct val="150000"/>
                        </a:lnSpc>
                        <a:spcAft>
                          <a:spcPts val="0"/>
                        </a:spcAft>
                      </a:pPr>
                      <a:r>
                        <a:rPr lang="it-IT" sz="1100" b="1" dirty="0">
                          <a:solidFill>
                            <a:schemeClr val="tx1"/>
                          </a:solidFill>
                          <a:latin typeface="Tahoma" pitchFamily="34" charset="0"/>
                          <a:ea typeface="Times New Roman"/>
                          <a:cs typeface="Tahoma" pitchFamily="34" charset="0"/>
                        </a:rPr>
                        <a:t>Radicolopatie (sciatalgia e </a:t>
                      </a:r>
                      <a:r>
                        <a:rPr lang="it-IT" sz="1100" b="1" dirty="0" err="1">
                          <a:solidFill>
                            <a:schemeClr val="tx1"/>
                          </a:solidFill>
                          <a:latin typeface="Tahoma" pitchFamily="34" charset="0"/>
                          <a:ea typeface="Times New Roman"/>
                          <a:cs typeface="Tahoma" pitchFamily="34" charset="0"/>
                        </a:rPr>
                        <a:t>cervicobrachialgia</a:t>
                      </a:r>
                      <a:r>
                        <a:rPr lang="it-IT" sz="1100" b="1" dirty="0">
                          <a:solidFill>
                            <a:schemeClr val="tx1"/>
                          </a:solidFill>
                          <a:latin typeface="Tahoma" pitchFamily="34" charset="0"/>
                          <a:ea typeface="Times New Roman"/>
                          <a:cs typeface="Tahoma" pitchFamily="34" charset="0"/>
                        </a:rPr>
                        <a:t>)</a:t>
                      </a:r>
                      <a:endParaRPr lang="it-IT" sz="1200" b="1" dirty="0">
                        <a:solidFill>
                          <a:schemeClr val="tx1"/>
                        </a:solidFill>
                        <a:latin typeface="Tahoma" pitchFamily="34" charset="0"/>
                        <a:ea typeface="Times New Roman"/>
                        <a:cs typeface="Tahoma" pitchFamily="34" charset="0"/>
                      </a:endParaRPr>
                    </a:p>
                  </a:txBody>
                  <a:tcPr marL="50797" marR="50797"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it-IT" sz="1000" b="1" dirty="0">
                          <a:solidFill>
                            <a:srgbClr val="FF0000"/>
                          </a:solidFill>
                          <a:latin typeface="Tahoma" pitchFamily="34" charset="0"/>
                          <a:ea typeface="Times New Roman"/>
                          <a:cs typeface="Tahoma" pitchFamily="34" charset="0"/>
                        </a:rPr>
                        <a:t>Riduzione del dolore</a:t>
                      </a:r>
                      <a:endParaRPr lang="it-IT" sz="1100" b="1" dirty="0">
                        <a:solidFill>
                          <a:srgbClr val="FF0000"/>
                        </a:solidFill>
                        <a:latin typeface="Tahoma" pitchFamily="34" charset="0"/>
                        <a:ea typeface="Times New Roman"/>
                        <a:cs typeface="Tahoma" pitchFamily="34" charset="0"/>
                      </a:endParaRPr>
                    </a:p>
                    <a:p>
                      <a:pPr>
                        <a:lnSpc>
                          <a:spcPct val="150000"/>
                        </a:lnSpc>
                        <a:spcAft>
                          <a:spcPts val="0"/>
                        </a:spcAft>
                      </a:pPr>
                      <a:r>
                        <a:rPr lang="it-IT" sz="1000" b="1" dirty="0">
                          <a:solidFill>
                            <a:srgbClr val="FF0000"/>
                          </a:solidFill>
                          <a:latin typeface="Tahoma" pitchFamily="34" charset="0"/>
                          <a:ea typeface="Times New Roman"/>
                          <a:cs typeface="Tahoma" pitchFamily="34" charset="0"/>
                        </a:rPr>
                        <a:t>Miglioramento della funzionalità</a:t>
                      </a:r>
                      <a:endParaRPr lang="it-IT" sz="1100" b="1" dirty="0">
                        <a:solidFill>
                          <a:srgbClr val="FF0000"/>
                        </a:solidFill>
                        <a:latin typeface="Tahoma" pitchFamily="34" charset="0"/>
                        <a:ea typeface="Times New Roman"/>
                        <a:cs typeface="Tahoma" pitchFamily="34" charset="0"/>
                      </a:endParaRPr>
                    </a:p>
                    <a:p>
                      <a:pPr>
                        <a:lnSpc>
                          <a:spcPct val="150000"/>
                        </a:lnSpc>
                        <a:spcAft>
                          <a:spcPts val="0"/>
                        </a:spcAft>
                      </a:pPr>
                      <a:r>
                        <a:rPr lang="it-IT" sz="1000" b="1" dirty="0">
                          <a:solidFill>
                            <a:srgbClr val="FF0000"/>
                          </a:solidFill>
                          <a:latin typeface="Tahoma" pitchFamily="34" charset="0"/>
                          <a:ea typeface="Times New Roman"/>
                          <a:cs typeface="Tahoma" pitchFamily="34" charset="0"/>
                        </a:rPr>
                        <a:t>Miglioramento della qualità di vita</a:t>
                      </a:r>
                      <a:endParaRPr lang="it-IT" sz="1100" b="1" dirty="0">
                        <a:solidFill>
                          <a:srgbClr val="FF0000"/>
                        </a:solidFill>
                        <a:latin typeface="Tahoma" pitchFamily="34" charset="0"/>
                        <a:ea typeface="Times New Roman"/>
                        <a:cs typeface="Tahoma" pitchFamily="34" charset="0"/>
                      </a:endParaRPr>
                    </a:p>
                    <a:p>
                      <a:pPr>
                        <a:lnSpc>
                          <a:spcPct val="150000"/>
                        </a:lnSpc>
                        <a:spcAft>
                          <a:spcPts val="0"/>
                        </a:spcAft>
                      </a:pPr>
                      <a:r>
                        <a:rPr lang="it-IT" sz="1000" b="1" dirty="0">
                          <a:solidFill>
                            <a:srgbClr val="FF0000"/>
                          </a:solidFill>
                          <a:latin typeface="Tahoma" pitchFamily="34" charset="0"/>
                          <a:ea typeface="Times New Roman"/>
                          <a:cs typeface="Tahoma" pitchFamily="34" charset="0"/>
                        </a:rPr>
                        <a:t>Riduzione del consumo di analgesici</a:t>
                      </a:r>
                      <a:endParaRPr lang="it-IT" sz="1100" b="1" dirty="0">
                        <a:solidFill>
                          <a:srgbClr val="FF0000"/>
                        </a:solidFill>
                        <a:latin typeface="Tahoma" pitchFamily="34" charset="0"/>
                        <a:ea typeface="Times New Roman"/>
                        <a:cs typeface="Tahoma" pitchFamily="34" charset="0"/>
                      </a:endParaRPr>
                    </a:p>
                  </a:txBody>
                  <a:tcPr marL="50797" marR="50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50000"/>
                        </a:lnSpc>
                        <a:spcAft>
                          <a:spcPts val="0"/>
                        </a:spcAft>
                      </a:pPr>
                      <a:r>
                        <a:rPr lang="it-IT" sz="1000" b="1" dirty="0">
                          <a:solidFill>
                            <a:srgbClr val="002060"/>
                          </a:solidFill>
                          <a:latin typeface="Tahoma" pitchFamily="34" charset="0"/>
                          <a:ea typeface="Times New Roman"/>
                          <a:cs typeface="Tahoma" pitchFamily="34" charset="0"/>
                        </a:rPr>
                        <a:t>Studi clinici controllati verso altro trattamento (Battisti</a:t>
                      </a:r>
                      <a:r>
                        <a:rPr lang="it-IT" sz="1000" b="1" dirty="0">
                          <a:solidFill>
                            <a:srgbClr val="002060"/>
                          </a:solidFill>
                          <a:latin typeface="Tahoma" pitchFamily="34" charset="0"/>
                          <a:ea typeface="Calibri"/>
                          <a:cs typeface="Tahoma" pitchFamily="34" charset="0"/>
                        </a:rPr>
                        <a:t> </a:t>
                      </a:r>
                      <a:r>
                        <a:rPr lang="it-IT" sz="1000" b="1" dirty="0" err="1">
                          <a:solidFill>
                            <a:srgbClr val="002060"/>
                          </a:solidFill>
                          <a:latin typeface="Tahoma" pitchFamily="34" charset="0"/>
                          <a:ea typeface="Calibri"/>
                          <a:cs typeface="Tahoma" pitchFamily="34" charset="0"/>
                        </a:rPr>
                        <a:t>et</a:t>
                      </a:r>
                      <a:r>
                        <a:rPr lang="it-IT" sz="1000" b="1" dirty="0">
                          <a:solidFill>
                            <a:srgbClr val="002060"/>
                          </a:solidFill>
                          <a:latin typeface="Tahoma" pitchFamily="34" charset="0"/>
                          <a:ea typeface="Calibri"/>
                          <a:cs typeface="Tahoma" pitchFamily="34" charset="0"/>
                        </a:rPr>
                        <a:t> al</a:t>
                      </a:r>
                      <a:r>
                        <a:rPr lang="it-IT" sz="1000" b="1" dirty="0">
                          <a:solidFill>
                            <a:srgbClr val="002060"/>
                          </a:solidFill>
                          <a:latin typeface="Tahoma" pitchFamily="34" charset="0"/>
                          <a:ea typeface="Times New Roman"/>
                          <a:cs typeface="Tahoma" pitchFamily="34" charset="0"/>
                        </a:rPr>
                        <a:t> 2013; Letizia Mauro</a:t>
                      </a:r>
                      <a:r>
                        <a:rPr lang="it-IT" sz="1000" b="1" dirty="0">
                          <a:solidFill>
                            <a:srgbClr val="002060"/>
                          </a:solidFill>
                          <a:latin typeface="Tahoma" pitchFamily="34" charset="0"/>
                          <a:ea typeface="Calibri"/>
                          <a:cs typeface="Tahoma" pitchFamily="34" charset="0"/>
                        </a:rPr>
                        <a:t> </a:t>
                      </a:r>
                      <a:r>
                        <a:rPr lang="it-IT" sz="1000" b="1" dirty="0" err="1">
                          <a:solidFill>
                            <a:srgbClr val="002060"/>
                          </a:solidFill>
                          <a:latin typeface="Tahoma" pitchFamily="34" charset="0"/>
                          <a:ea typeface="Calibri"/>
                          <a:cs typeface="Tahoma" pitchFamily="34" charset="0"/>
                        </a:rPr>
                        <a:t>et</a:t>
                      </a:r>
                      <a:r>
                        <a:rPr lang="it-IT" sz="1000" b="1" dirty="0">
                          <a:solidFill>
                            <a:srgbClr val="002060"/>
                          </a:solidFill>
                          <a:latin typeface="Tahoma" pitchFamily="34" charset="0"/>
                          <a:ea typeface="Calibri"/>
                          <a:cs typeface="Tahoma" pitchFamily="34" charset="0"/>
                        </a:rPr>
                        <a:t> al</a:t>
                      </a:r>
                      <a:r>
                        <a:rPr lang="it-IT" sz="1000" b="1" dirty="0">
                          <a:solidFill>
                            <a:srgbClr val="002060"/>
                          </a:solidFill>
                          <a:latin typeface="Tahoma" pitchFamily="34" charset="0"/>
                          <a:ea typeface="Times New Roman"/>
                          <a:cs typeface="Tahoma" pitchFamily="34" charset="0"/>
                        </a:rPr>
                        <a:t> 2014; </a:t>
                      </a:r>
                      <a:r>
                        <a:rPr lang="it-IT" sz="1000" b="1" dirty="0" err="1">
                          <a:solidFill>
                            <a:srgbClr val="002060"/>
                          </a:solidFill>
                          <a:latin typeface="Tahoma" pitchFamily="34" charset="0"/>
                          <a:ea typeface="Times New Roman"/>
                          <a:cs typeface="Tahoma" pitchFamily="34" charset="0"/>
                        </a:rPr>
                        <a:t>Memeo</a:t>
                      </a:r>
                      <a:r>
                        <a:rPr lang="it-IT" sz="1000" b="1" dirty="0">
                          <a:solidFill>
                            <a:srgbClr val="002060"/>
                          </a:solidFill>
                          <a:latin typeface="Tahoma" pitchFamily="34" charset="0"/>
                          <a:ea typeface="Calibri"/>
                          <a:cs typeface="Tahoma" pitchFamily="34" charset="0"/>
                        </a:rPr>
                        <a:t> e Loiero</a:t>
                      </a:r>
                      <a:r>
                        <a:rPr lang="it-IT" sz="1000" b="1" dirty="0">
                          <a:solidFill>
                            <a:srgbClr val="002060"/>
                          </a:solidFill>
                          <a:latin typeface="Tahoma" pitchFamily="34" charset="0"/>
                          <a:ea typeface="Times New Roman"/>
                          <a:cs typeface="Tahoma" pitchFamily="34" charset="0"/>
                        </a:rPr>
                        <a:t> 2008; Ranieri</a:t>
                      </a:r>
                      <a:r>
                        <a:rPr lang="it-IT" sz="1000" b="1" dirty="0">
                          <a:solidFill>
                            <a:srgbClr val="002060"/>
                          </a:solidFill>
                          <a:latin typeface="Tahoma" pitchFamily="34" charset="0"/>
                          <a:ea typeface="Calibri"/>
                          <a:cs typeface="Tahoma" pitchFamily="34" charset="0"/>
                        </a:rPr>
                        <a:t> </a:t>
                      </a:r>
                      <a:r>
                        <a:rPr lang="it-IT" sz="1000" b="1" dirty="0" err="1">
                          <a:solidFill>
                            <a:srgbClr val="002060"/>
                          </a:solidFill>
                          <a:latin typeface="Tahoma" pitchFamily="34" charset="0"/>
                          <a:ea typeface="Calibri"/>
                          <a:cs typeface="Tahoma" pitchFamily="34" charset="0"/>
                        </a:rPr>
                        <a:t>et</a:t>
                      </a:r>
                      <a:r>
                        <a:rPr lang="it-IT" sz="1000" b="1" dirty="0">
                          <a:solidFill>
                            <a:srgbClr val="002060"/>
                          </a:solidFill>
                          <a:latin typeface="Tahoma" pitchFamily="34" charset="0"/>
                          <a:ea typeface="Calibri"/>
                          <a:cs typeface="Tahoma" pitchFamily="34" charset="0"/>
                        </a:rPr>
                        <a:t> al</a:t>
                      </a:r>
                      <a:r>
                        <a:rPr lang="it-IT" sz="1000" b="1" dirty="0">
                          <a:solidFill>
                            <a:srgbClr val="002060"/>
                          </a:solidFill>
                          <a:latin typeface="Tahoma" pitchFamily="34" charset="0"/>
                          <a:ea typeface="Times New Roman"/>
                          <a:cs typeface="Tahoma" pitchFamily="34" charset="0"/>
                        </a:rPr>
                        <a:t> 2009)</a:t>
                      </a:r>
                      <a:endParaRPr lang="it-IT" sz="1100" b="1" dirty="0">
                        <a:solidFill>
                          <a:srgbClr val="002060"/>
                        </a:solidFill>
                        <a:latin typeface="Tahoma" pitchFamily="34" charset="0"/>
                        <a:ea typeface="Times New Roman"/>
                        <a:cs typeface="Tahoma" pitchFamily="34" charset="0"/>
                      </a:endParaRPr>
                    </a:p>
                  </a:txBody>
                  <a:tcPr marL="50797" marR="50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it-IT" sz="1000" b="1" dirty="0">
                          <a:solidFill>
                            <a:srgbClr val="FF33CC"/>
                          </a:solidFill>
                          <a:latin typeface="Tahoma" pitchFamily="34" charset="0"/>
                          <a:ea typeface="Times New Roman"/>
                          <a:cs typeface="Tahoma" pitchFamily="34" charset="0"/>
                        </a:rPr>
                        <a:t>Grado B</a:t>
                      </a:r>
                      <a:endParaRPr lang="it-IT" sz="1100" b="1" dirty="0">
                        <a:solidFill>
                          <a:srgbClr val="FF33CC"/>
                        </a:solidFill>
                        <a:latin typeface="Tahoma" pitchFamily="34" charset="0"/>
                        <a:ea typeface="Times New Roman"/>
                        <a:cs typeface="Tahoma" pitchFamily="34" charset="0"/>
                      </a:endParaRPr>
                    </a:p>
                    <a:p>
                      <a:pPr algn="ctr">
                        <a:lnSpc>
                          <a:spcPct val="150000"/>
                        </a:lnSpc>
                        <a:spcAft>
                          <a:spcPts val="0"/>
                        </a:spcAft>
                      </a:pPr>
                      <a:r>
                        <a:rPr lang="it-IT" sz="1000" b="1" dirty="0">
                          <a:solidFill>
                            <a:srgbClr val="FF33CC"/>
                          </a:solidFill>
                          <a:latin typeface="Tahoma" pitchFamily="34" charset="0"/>
                          <a:ea typeface="Times New Roman"/>
                          <a:cs typeface="Tahoma" pitchFamily="34" charset="0"/>
                        </a:rPr>
                        <a:t>Livello 2</a:t>
                      </a:r>
                      <a:endParaRPr lang="it-IT" sz="1100" b="1" dirty="0">
                        <a:solidFill>
                          <a:srgbClr val="FF33CC"/>
                        </a:solidFill>
                        <a:latin typeface="Tahoma" pitchFamily="34" charset="0"/>
                        <a:ea typeface="Times New Roman"/>
                        <a:cs typeface="Tahoma" pitchFamily="34" charset="0"/>
                      </a:endParaRPr>
                    </a:p>
                  </a:txBody>
                  <a:tcPr marL="50797" marR="50797"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5"/>
                  </a:ext>
                </a:extLst>
              </a:tr>
              <a:tr h="1096181">
                <a:tc>
                  <a:txBody>
                    <a:bodyPr/>
                    <a:lstStyle/>
                    <a:p>
                      <a:pPr>
                        <a:lnSpc>
                          <a:spcPct val="150000"/>
                        </a:lnSpc>
                        <a:spcAft>
                          <a:spcPts val="0"/>
                        </a:spcAft>
                      </a:pPr>
                      <a:r>
                        <a:rPr lang="it-IT" sz="1100" b="1" dirty="0">
                          <a:solidFill>
                            <a:schemeClr val="tx1"/>
                          </a:solidFill>
                          <a:latin typeface="Tahoma" pitchFamily="34" charset="0"/>
                          <a:ea typeface="Times New Roman"/>
                          <a:cs typeface="Tahoma" pitchFamily="34" charset="0"/>
                        </a:rPr>
                        <a:t>Neuropatie da chemioterapici (</a:t>
                      </a:r>
                      <a:r>
                        <a:rPr lang="it-IT" sz="1100" b="1" dirty="0" err="1">
                          <a:solidFill>
                            <a:schemeClr val="tx1"/>
                          </a:solidFill>
                          <a:latin typeface="Tahoma" pitchFamily="34" charset="0"/>
                          <a:ea typeface="Times New Roman"/>
                          <a:cs typeface="Tahoma" pitchFamily="34" charset="0"/>
                        </a:rPr>
                        <a:t>cisplatino</a:t>
                      </a:r>
                      <a:r>
                        <a:rPr lang="it-IT" sz="1100" b="1" dirty="0">
                          <a:solidFill>
                            <a:schemeClr val="tx1"/>
                          </a:solidFill>
                          <a:latin typeface="Tahoma" pitchFamily="34" charset="0"/>
                          <a:ea typeface="Times New Roman"/>
                          <a:cs typeface="Tahoma" pitchFamily="34" charset="0"/>
                        </a:rPr>
                        <a:t>, </a:t>
                      </a:r>
                      <a:r>
                        <a:rPr lang="it-IT" sz="1100" b="1" dirty="0" err="1">
                          <a:solidFill>
                            <a:schemeClr val="tx1"/>
                          </a:solidFill>
                          <a:latin typeface="Tahoma" pitchFamily="34" charset="0"/>
                          <a:ea typeface="Times New Roman"/>
                          <a:cs typeface="Tahoma" pitchFamily="34" charset="0"/>
                        </a:rPr>
                        <a:t>vincristina</a:t>
                      </a:r>
                      <a:r>
                        <a:rPr lang="it-IT" sz="1100" b="1" dirty="0">
                          <a:solidFill>
                            <a:schemeClr val="tx1"/>
                          </a:solidFill>
                          <a:latin typeface="Tahoma" pitchFamily="34" charset="0"/>
                          <a:ea typeface="Times New Roman"/>
                          <a:cs typeface="Tahoma" pitchFamily="34" charset="0"/>
                        </a:rPr>
                        <a:t>)</a:t>
                      </a:r>
                      <a:endParaRPr lang="it-IT" sz="1200" b="1" dirty="0">
                        <a:solidFill>
                          <a:schemeClr val="tx1"/>
                        </a:solidFill>
                        <a:latin typeface="Tahoma" pitchFamily="34" charset="0"/>
                        <a:ea typeface="Times New Roman"/>
                        <a:cs typeface="Tahoma" pitchFamily="34" charset="0"/>
                      </a:endParaRPr>
                    </a:p>
                  </a:txBody>
                  <a:tcPr marL="50797" marR="50797"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nSpc>
                          <a:spcPct val="150000"/>
                        </a:lnSpc>
                        <a:spcAft>
                          <a:spcPts val="0"/>
                        </a:spcAft>
                      </a:pPr>
                      <a:r>
                        <a:rPr lang="it-IT" sz="1000" b="1" dirty="0">
                          <a:solidFill>
                            <a:srgbClr val="FF0000"/>
                          </a:solidFill>
                          <a:latin typeface="Tahoma" pitchFamily="34" charset="0"/>
                          <a:ea typeface="Times New Roman"/>
                          <a:cs typeface="Tahoma" pitchFamily="34" charset="0"/>
                        </a:rPr>
                        <a:t>Miglioramento della velocità di conduzione nervosa (studio modello animale)</a:t>
                      </a:r>
                      <a:endParaRPr lang="it-IT" sz="1100" b="1" dirty="0">
                        <a:solidFill>
                          <a:srgbClr val="FF0000"/>
                        </a:solidFill>
                        <a:latin typeface="Tahoma" pitchFamily="34" charset="0"/>
                        <a:ea typeface="Times New Roman"/>
                        <a:cs typeface="Tahoma" pitchFamily="34" charset="0"/>
                      </a:endParaRPr>
                    </a:p>
                    <a:p>
                      <a:pPr>
                        <a:lnSpc>
                          <a:spcPct val="150000"/>
                        </a:lnSpc>
                        <a:spcAft>
                          <a:spcPts val="0"/>
                        </a:spcAft>
                      </a:pPr>
                      <a:r>
                        <a:rPr lang="it-IT" sz="1000" b="1" dirty="0">
                          <a:solidFill>
                            <a:srgbClr val="FF0000"/>
                          </a:solidFill>
                          <a:latin typeface="Tahoma" pitchFamily="34" charset="0"/>
                          <a:ea typeface="Times New Roman"/>
                          <a:cs typeface="Tahoma" pitchFamily="34" charset="0"/>
                        </a:rPr>
                        <a:t>Miglioramento dei sintomi non statisticamente significativo (studio clinico)</a:t>
                      </a:r>
                      <a:endParaRPr lang="it-IT" sz="1100" b="1" dirty="0">
                        <a:solidFill>
                          <a:srgbClr val="FF0000"/>
                        </a:solidFill>
                        <a:latin typeface="Tahoma" pitchFamily="34" charset="0"/>
                        <a:ea typeface="Times New Roman"/>
                        <a:cs typeface="Tahoma" pitchFamily="34" charset="0"/>
                      </a:endParaRPr>
                    </a:p>
                  </a:txBody>
                  <a:tcPr marL="50797" marR="50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bg1"/>
                    </a:solidFill>
                  </a:tcPr>
                </a:tc>
                <a:tc>
                  <a:txBody>
                    <a:bodyPr/>
                    <a:lstStyle/>
                    <a:p>
                      <a:pPr>
                        <a:lnSpc>
                          <a:spcPct val="150000"/>
                        </a:lnSpc>
                        <a:spcAft>
                          <a:spcPts val="0"/>
                        </a:spcAft>
                      </a:pPr>
                      <a:r>
                        <a:rPr lang="it-IT" sz="1000" b="1" dirty="0">
                          <a:solidFill>
                            <a:srgbClr val="002060"/>
                          </a:solidFill>
                          <a:latin typeface="Tahoma" pitchFamily="34" charset="0"/>
                          <a:ea typeface="Times New Roman"/>
                          <a:cs typeface="Tahoma" pitchFamily="34" charset="0"/>
                        </a:rPr>
                        <a:t>Studi su modello animale (</a:t>
                      </a:r>
                      <a:r>
                        <a:rPr lang="it-IT" sz="1000" b="1" dirty="0" err="1">
                          <a:solidFill>
                            <a:srgbClr val="002060"/>
                          </a:solidFill>
                          <a:latin typeface="Tahoma" pitchFamily="34" charset="0"/>
                          <a:ea typeface="Times New Roman"/>
                          <a:cs typeface="Tahoma" pitchFamily="34" charset="0"/>
                        </a:rPr>
                        <a:t>Tuncer</a:t>
                      </a:r>
                      <a:r>
                        <a:rPr lang="it-IT" sz="1000" b="1" dirty="0">
                          <a:solidFill>
                            <a:srgbClr val="002060"/>
                          </a:solidFill>
                          <a:latin typeface="Tahoma" pitchFamily="34" charset="0"/>
                          <a:ea typeface="Calibri"/>
                          <a:cs typeface="Tahoma" pitchFamily="34" charset="0"/>
                        </a:rPr>
                        <a:t> </a:t>
                      </a:r>
                      <a:r>
                        <a:rPr lang="it-IT" sz="1000" b="1" dirty="0" err="1">
                          <a:solidFill>
                            <a:srgbClr val="002060"/>
                          </a:solidFill>
                          <a:latin typeface="Tahoma" pitchFamily="34" charset="0"/>
                          <a:ea typeface="Calibri"/>
                          <a:cs typeface="Tahoma" pitchFamily="34" charset="0"/>
                        </a:rPr>
                        <a:t>et</a:t>
                      </a:r>
                      <a:r>
                        <a:rPr lang="it-IT" sz="1000" b="1" dirty="0">
                          <a:solidFill>
                            <a:srgbClr val="002060"/>
                          </a:solidFill>
                          <a:latin typeface="Tahoma" pitchFamily="34" charset="0"/>
                          <a:ea typeface="Calibri"/>
                          <a:cs typeface="Tahoma" pitchFamily="34" charset="0"/>
                        </a:rPr>
                        <a:t> al</a:t>
                      </a:r>
                      <a:r>
                        <a:rPr lang="it-IT" sz="1000" b="1" dirty="0">
                          <a:solidFill>
                            <a:srgbClr val="002060"/>
                          </a:solidFill>
                          <a:latin typeface="Tahoma" pitchFamily="34" charset="0"/>
                          <a:ea typeface="Times New Roman"/>
                          <a:cs typeface="Tahoma" pitchFamily="34" charset="0"/>
                        </a:rPr>
                        <a:t> 2010) e piccolo studio clinico (</a:t>
                      </a:r>
                      <a:r>
                        <a:rPr lang="it-IT" sz="1000" b="1" dirty="0" err="1">
                          <a:solidFill>
                            <a:srgbClr val="002060"/>
                          </a:solidFill>
                          <a:latin typeface="Tahoma" pitchFamily="34" charset="0"/>
                          <a:ea typeface="Times New Roman"/>
                          <a:cs typeface="Tahoma" pitchFamily="34" charset="0"/>
                        </a:rPr>
                        <a:t>Gedlicka</a:t>
                      </a:r>
                      <a:r>
                        <a:rPr lang="it-IT" sz="1000" b="1" dirty="0">
                          <a:solidFill>
                            <a:srgbClr val="002060"/>
                          </a:solidFill>
                          <a:latin typeface="Tahoma" pitchFamily="34" charset="0"/>
                          <a:ea typeface="Calibri"/>
                          <a:cs typeface="Tahoma" pitchFamily="34" charset="0"/>
                        </a:rPr>
                        <a:t> </a:t>
                      </a:r>
                      <a:r>
                        <a:rPr lang="it-IT" sz="1000" b="1" dirty="0" err="1">
                          <a:solidFill>
                            <a:srgbClr val="002060"/>
                          </a:solidFill>
                          <a:latin typeface="Tahoma" pitchFamily="34" charset="0"/>
                          <a:ea typeface="Calibri"/>
                          <a:cs typeface="Tahoma" pitchFamily="34" charset="0"/>
                        </a:rPr>
                        <a:t>et</a:t>
                      </a:r>
                      <a:r>
                        <a:rPr lang="it-IT" sz="1000" b="1" dirty="0">
                          <a:solidFill>
                            <a:srgbClr val="002060"/>
                          </a:solidFill>
                          <a:latin typeface="Tahoma" pitchFamily="34" charset="0"/>
                          <a:ea typeface="Calibri"/>
                          <a:cs typeface="Tahoma" pitchFamily="34" charset="0"/>
                        </a:rPr>
                        <a:t> al</a:t>
                      </a:r>
                      <a:r>
                        <a:rPr lang="it-IT" sz="1000" b="1" dirty="0">
                          <a:solidFill>
                            <a:srgbClr val="002060"/>
                          </a:solidFill>
                          <a:latin typeface="Tahoma" pitchFamily="34" charset="0"/>
                          <a:ea typeface="Times New Roman"/>
                          <a:cs typeface="Tahoma" pitchFamily="34" charset="0"/>
                        </a:rPr>
                        <a:t> 2002)</a:t>
                      </a:r>
                      <a:endParaRPr lang="it-IT" sz="1100" b="1" dirty="0">
                        <a:solidFill>
                          <a:srgbClr val="002060"/>
                        </a:solidFill>
                        <a:latin typeface="Tahoma" pitchFamily="34" charset="0"/>
                        <a:ea typeface="Times New Roman"/>
                        <a:cs typeface="Tahoma" pitchFamily="34" charset="0"/>
                      </a:endParaRPr>
                    </a:p>
                  </a:txBody>
                  <a:tcPr marL="50797" marR="507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50000"/>
                        </a:lnSpc>
                        <a:spcAft>
                          <a:spcPts val="0"/>
                        </a:spcAft>
                      </a:pPr>
                      <a:r>
                        <a:rPr lang="it-IT" sz="1000" b="1" dirty="0">
                          <a:solidFill>
                            <a:srgbClr val="FF33CC"/>
                          </a:solidFill>
                          <a:latin typeface="Tahoma" pitchFamily="34" charset="0"/>
                          <a:ea typeface="Times New Roman"/>
                          <a:cs typeface="Tahoma" pitchFamily="34" charset="0"/>
                        </a:rPr>
                        <a:t>Grado C</a:t>
                      </a:r>
                      <a:endParaRPr lang="it-IT" sz="1100" b="1" dirty="0">
                        <a:solidFill>
                          <a:srgbClr val="FF33CC"/>
                        </a:solidFill>
                        <a:latin typeface="Tahoma" pitchFamily="34" charset="0"/>
                        <a:ea typeface="Times New Roman"/>
                        <a:cs typeface="Tahoma" pitchFamily="34" charset="0"/>
                      </a:endParaRPr>
                    </a:p>
                    <a:p>
                      <a:pPr algn="ctr">
                        <a:lnSpc>
                          <a:spcPct val="150000"/>
                        </a:lnSpc>
                        <a:spcAft>
                          <a:spcPts val="0"/>
                        </a:spcAft>
                      </a:pPr>
                      <a:r>
                        <a:rPr lang="it-IT" sz="1000" b="1" dirty="0">
                          <a:solidFill>
                            <a:srgbClr val="FF33CC"/>
                          </a:solidFill>
                          <a:latin typeface="Tahoma" pitchFamily="34" charset="0"/>
                          <a:ea typeface="Times New Roman"/>
                          <a:cs typeface="Tahoma" pitchFamily="34" charset="0"/>
                        </a:rPr>
                        <a:t>Livello 5</a:t>
                      </a:r>
                      <a:endParaRPr lang="it-IT" sz="1100" b="1" dirty="0">
                        <a:solidFill>
                          <a:srgbClr val="FF33CC"/>
                        </a:solidFill>
                        <a:latin typeface="Tahoma" pitchFamily="34" charset="0"/>
                        <a:ea typeface="Times New Roman"/>
                        <a:cs typeface="Tahoma" pitchFamily="34" charset="0"/>
                      </a:endParaRPr>
                    </a:p>
                  </a:txBody>
                  <a:tcPr marL="50797" marR="50797"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6"/>
                  </a:ext>
                </a:extLst>
              </a:tr>
            </a:tbl>
          </a:graphicData>
        </a:graphic>
      </p:graphicFrame>
      <p:sp>
        <p:nvSpPr>
          <p:cNvPr id="22572" name="CasellaDiTesto 4"/>
          <p:cNvSpPr txBox="1">
            <a:spLocks noChangeArrowheads="1"/>
          </p:cNvSpPr>
          <p:nvPr/>
        </p:nvSpPr>
        <p:spPr bwMode="auto">
          <a:xfrm>
            <a:off x="288330" y="1540322"/>
            <a:ext cx="1722538" cy="2308324"/>
          </a:xfrm>
          <a:prstGeom prst="rect">
            <a:avLst/>
          </a:prstGeom>
          <a:noFill/>
          <a:ln w="9525">
            <a:noFill/>
            <a:miter lim="800000"/>
            <a:headEnd/>
            <a:tailEnd/>
          </a:ln>
        </p:spPr>
        <p:txBody>
          <a:bodyPr>
            <a:spAutoFit/>
          </a:bodyPr>
          <a:lstStyle/>
          <a:p>
            <a:pPr>
              <a:defRPr/>
            </a:pPr>
            <a:r>
              <a:rPr lang="it-IT" sz="2400" b="1" dirty="0">
                <a:ln w="10541" cmpd="sng">
                  <a:solidFill>
                    <a:srgbClr val="5B9BD5">
                      <a:shade val="88000"/>
                      <a:satMod val="110000"/>
                    </a:srgbClr>
                  </a:solidFill>
                  <a:prstDash val="solid"/>
                </a:ln>
                <a:solidFill>
                  <a:srgbClr val="FF0000"/>
                </a:solidFill>
              </a:rPr>
              <a:t>Acido Alfa </a:t>
            </a:r>
            <a:r>
              <a:rPr lang="it-IT" sz="2400" b="1" dirty="0" err="1">
                <a:ln w="10541" cmpd="sng">
                  <a:solidFill>
                    <a:srgbClr val="5B9BD5">
                      <a:shade val="88000"/>
                      <a:satMod val="110000"/>
                    </a:srgbClr>
                  </a:solidFill>
                  <a:prstDash val="solid"/>
                </a:ln>
                <a:solidFill>
                  <a:srgbClr val="FF0000"/>
                </a:solidFill>
              </a:rPr>
              <a:t>Lipoico</a:t>
            </a:r>
            <a:r>
              <a:rPr lang="it-IT" sz="2400" b="1" dirty="0">
                <a:ln w="10541" cmpd="sng">
                  <a:solidFill>
                    <a:srgbClr val="5B9BD5">
                      <a:shade val="88000"/>
                      <a:satMod val="110000"/>
                    </a:srgbClr>
                  </a:solidFill>
                  <a:prstDash val="solid"/>
                </a:ln>
                <a:solidFill>
                  <a:srgbClr val="FF0000"/>
                </a:solidFill>
              </a:rPr>
              <a:t> nel Dolore Cronico: evidenze cliniche</a:t>
            </a:r>
          </a:p>
        </p:txBody>
      </p:sp>
      <p:sp>
        <p:nvSpPr>
          <p:cNvPr id="2" name="Segnaposto numero diapositiva 1"/>
          <p:cNvSpPr>
            <a:spLocks noGrp="1"/>
          </p:cNvSpPr>
          <p:nvPr>
            <p:ph type="sldNum" sz="quarter" idx="4294967295"/>
          </p:nvPr>
        </p:nvSpPr>
        <p:spPr>
          <a:xfrm>
            <a:off x="8610600" y="6356350"/>
            <a:ext cx="2743200" cy="365125"/>
          </a:xfrm>
          <a:prstGeom prst="rect">
            <a:avLst/>
          </a:prstGeom>
        </p:spPr>
        <p:txBody>
          <a:bodyPr/>
          <a:lstStyle/>
          <a:p>
            <a:pPr>
              <a:defRPr/>
            </a:pPr>
            <a:fld id="{38B0FB3D-C46E-4AB0-B045-75AFE3CA12B0}" type="slidenum">
              <a:rPr lang="it-IT" smtClean="0">
                <a:solidFill>
                  <a:prstClr val="black">
                    <a:tint val="75000"/>
                  </a:prstClr>
                </a:solidFill>
              </a:rPr>
              <a:pPr>
                <a:defRPr/>
              </a:pPr>
              <a:t>22</a:t>
            </a:fld>
            <a:endParaRPr lang="it-IT">
              <a:solidFill>
                <a:prstClr val="black">
                  <a:tint val="75000"/>
                </a:prstClr>
              </a:solidFill>
            </a:endParaRPr>
          </a:p>
        </p:txBody>
      </p:sp>
    </p:spTree>
    <p:extLst>
      <p:ext uri="{BB962C8B-B14F-4D97-AF65-F5344CB8AC3E}">
        <p14:creationId xmlns:p14="http://schemas.microsoft.com/office/powerpoint/2010/main" val="710000456"/>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ttangolo 1"/>
          <p:cNvSpPr>
            <a:spLocks noChangeArrowheads="1"/>
          </p:cNvSpPr>
          <p:nvPr/>
        </p:nvSpPr>
        <p:spPr bwMode="auto">
          <a:xfrm>
            <a:off x="1192213" y="2865438"/>
            <a:ext cx="9418637"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fontAlgn="base">
              <a:lnSpc>
                <a:spcPct val="100000"/>
              </a:lnSpc>
              <a:spcBef>
                <a:spcPct val="0"/>
              </a:spcBef>
              <a:spcAft>
                <a:spcPct val="0"/>
              </a:spcAft>
              <a:buFontTx/>
              <a:buNone/>
            </a:pPr>
            <a:r>
              <a:rPr lang="it-IT" altLang="it-IT" sz="7200" b="1">
                <a:solidFill>
                  <a:srgbClr val="FF0000"/>
                </a:solidFill>
              </a:rPr>
              <a:t>Palmitoiletanolamide</a:t>
            </a:r>
          </a:p>
          <a:p>
            <a:pPr fontAlgn="base">
              <a:lnSpc>
                <a:spcPct val="100000"/>
              </a:lnSpc>
              <a:spcBef>
                <a:spcPct val="0"/>
              </a:spcBef>
              <a:spcAft>
                <a:spcPct val="0"/>
              </a:spcAft>
              <a:buFontTx/>
              <a:buNone/>
            </a:pPr>
            <a:r>
              <a:rPr lang="it-IT" altLang="it-IT" sz="7200" b="1">
                <a:solidFill>
                  <a:srgbClr val="FF0000"/>
                </a:solidFill>
              </a:rPr>
              <a:t>PEA </a:t>
            </a:r>
          </a:p>
        </p:txBody>
      </p:sp>
      <p:sp>
        <p:nvSpPr>
          <p:cNvPr id="2" name="Segnaposto numero diapositiva 1"/>
          <p:cNvSpPr>
            <a:spLocks noGrp="1"/>
          </p:cNvSpPr>
          <p:nvPr>
            <p:ph type="sldNum" sz="quarter" idx="12"/>
          </p:nvPr>
        </p:nvSpPr>
        <p:spPr/>
        <p:txBody>
          <a:bodyPr/>
          <a:lstStyle/>
          <a:p>
            <a:pPr>
              <a:defRPr/>
            </a:pPr>
            <a:fld id="{02738A26-1D01-43C3-84DA-BA62AD2EB3F7}" type="slidenum">
              <a:rPr lang="it-IT" smtClean="0">
                <a:solidFill>
                  <a:prstClr val="black">
                    <a:tint val="75000"/>
                  </a:prstClr>
                </a:solidFill>
              </a:rPr>
              <a:pPr>
                <a:defRPr/>
              </a:pPr>
              <a:t>23</a:t>
            </a:fld>
            <a:endParaRPr lang="it-IT">
              <a:solidFill>
                <a:prstClr val="black">
                  <a:tint val="75000"/>
                </a:prstClr>
              </a:solidFill>
            </a:endParaRPr>
          </a:p>
        </p:txBody>
      </p:sp>
    </p:spTree>
    <p:extLst>
      <p:ext uri="{BB962C8B-B14F-4D97-AF65-F5344CB8AC3E}">
        <p14:creationId xmlns:p14="http://schemas.microsoft.com/office/powerpoint/2010/main" val="234511448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26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9700" y="1185863"/>
            <a:ext cx="9064625" cy="469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ttangolo 2"/>
          <p:cNvSpPr/>
          <p:nvPr/>
        </p:nvSpPr>
        <p:spPr>
          <a:xfrm>
            <a:off x="5805488" y="6019800"/>
            <a:ext cx="6000750" cy="338138"/>
          </a:xfrm>
          <a:prstGeom prst="rect">
            <a:avLst/>
          </a:prstGeom>
        </p:spPr>
        <p:txBody>
          <a:bodyPr>
            <a:spAutoFit/>
          </a:bodyPr>
          <a:lstStyle/>
          <a:p>
            <a:pPr algn="r">
              <a:defRPr/>
            </a:pPr>
            <a:r>
              <a:rPr lang="fr-FR" sz="1600" dirty="0">
                <a:solidFill>
                  <a:srgbClr val="FF3399"/>
                </a:solidFill>
                <a:effectLst>
                  <a:outerShdw blurRad="38100" dist="38100" dir="2700000" algn="tl">
                    <a:srgbClr val="000000">
                      <a:alpha val="43137"/>
                    </a:srgbClr>
                  </a:outerShdw>
                </a:effectLst>
              </a:rPr>
              <a:t>J. </a:t>
            </a:r>
            <a:r>
              <a:rPr lang="fr-FR" sz="1600" dirty="0" err="1">
                <a:solidFill>
                  <a:srgbClr val="FF3399"/>
                </a:solidFill>
                <a:effectLst>
                  <a:outerShdw blurRad="38100" dist="38100" dir="2700000" algn="tl">
                    <a:srgbClr val="000000">
                      <a:alpha val="43137"/>
                    </a:srgbClr>
                  </a:outerShdw>
                </a:effectLst>
              </a:rPr>
              <a:t>LoVerme</a:t>
            </a:r>
            <a:r>
              <a:rPr lang="fr-FR" sz="1600" dirty="0">
                <a:solidFill>
                  <a:srgbClr val="FF3399"/>
                </a:solidFill>
                <a:effectLst>
                  <a:outerShdw blurRad="38100" dist="38100" dir="2700000" algn="tl">
                    <a:srgbClr val="000000">
                      <a:alpha val="43137"/>
                    </a:srgbClr>
                  </a:outerShdw>
                </a:effectLst>
              </a:rPr>
              <a:t> et al. / Life Sciences 77 (2005) 1685–1698</a:t>
            </a:r>
            <a:endParaRPr lang="it-IT" sz="1600" dirty="0">
              <a:solidFill>
                <a:srgbClr val="FF3399"/>
              </a:solidFill>
              <a:effectLst>
                <a:outerShdw blurRad="38100" dist="38100" dir="2700000" algn="tl">
                  <a:srgbClr val="000000">
                    <a:alpha val="43137"/>
                  </a:srgbClr>
                </a:outerShdw>
              </a:effectLst>
            </a:endParaRPr>
          </a:p>
        </p:txBody>
      </p:sp>
      <p:sp>
        <p:nvSpPr>
          <p:cNvPr id="282628" name="Rettangolo 3"/>
          <p:cNvSpPr>
            <a:spLocks noChangeArrowheads="1"/>
          </p:cNvSpPr>
          <p:nvPr/>
        </p:nvSpPr>
        <p:spPr bwMode="auto">
          <a:xfrm>
            <a:off x="442913" y="2205038"/>
            <a:ext cx="4572000"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fontAlgn="base">
              <a:lnSpc>
                <a:spcPct val="100000"/>
              </a:lnSpc>
              <a:spcBef>
                <a:spcPct val="0"/>
              </a:spcBef>
              <a:spcAft>
                <a:spcPct val="0"/>
              </a:spcAft>
              <a:buFontTx/>
              <a:buNone/>
            </a:pPr>
            <a:r>
              <a:rPr lang="it-IT" altLang="it-IT" sz="2000" b="1" dirty="0">
                <a:solidFill>
                  <a:srgbClr val="FF0000"/>
                </a:solidFill>
              </a:rPr>
              <a:t>La </a:t>
            </a:r>
            <a:r>
              <a:rPr lang="it-IT" altLang="it-IT" sz="2000" b="1" dirty="0" err="1">
                <a:solidFill>
                  <a:srgbClr val="FF0000"/>
                </a:solidFill>
              </a:rPr>
              <a:t>Palmitoiletanolamide</a:t>
            </a:r>
            <a:r>
              <a:rPr lang="it-IT" altLang="it-IT" sz="2000" b="1" dirty="0">
                <a:solidFill>
                  <a:srgbClr val="FF0000"/>
                </a:solidFill>
              </a:rPr>
              <a:t> è una sostanza già presente nel nostro organismo, in quasi tutte le cellule in piccolissime quantità. Viene sintetizzata </a:t>
            </a:r>
            <a:r>
              <a:rPr lang="it-IT" altLang="it-IT" sz="2000" b="1" i="1" dirty="0">
                <a:solidFill>
                  <a:srgbClr val="FF0000"/>
                </a:solidFill>
              </a:rPr>
              <a:t>on </a:t>
            </a:r>
            <a:r>
              <a:rPr lang="it-IT" altLang="it-IT" sz="2000" b="1" i="1" dirty="0" err="1">
                <a:solidFill>
                  <a:srgbClr val="FF0000"/>
                </a:solidFill>
              </a:rPr>
              <a:t>demand</a:t>
            </a:r>
            <a:r>
              <a:rPr lang="it-IT" altLang="it-IT" sz="2000" b="1" dirty="0">
                <a:solidFill>
                  <a:srgbClr val="FF0000"/>
                </a:solidFill>
              </a:rPr>
              <a:t>, quando è necessaria, a partire dai fosfolipidi di membrana.</a:t>
            </a:r>
          </a:p>
        </p:txBody>
      </p:sp>
      <p:sp>
        <p:nvSpPr>
          <p:cNvPr id="2" name="Segnaposto numero diapositiva 1"/>
          <p:cNvSpPr>
            <a:spLocks noGrp="1"/>
          </p:cNvSpPr>
          <p:nvPr>
            <p:ph type="sldNum" sz="quarter" idx="12"/>
          </p:nvPr>
        </p:nvSpPr>
        <p:spPr/>
        <p:txBody>
          <a:bodyPr/>
          <a:lstStyle/>
          <a:p>
            <a:pPr>
              <a:defRPr/>
            </a:pPr>
            <a:fld id="{02738A26-1D01-43C3-84DA-BA62AD2EB3F7}" type="slidenum">
              <a:rPr lang="it-IT" smtClean="0">
                <a:solidFill>
                  <a:prstClr val="black">
                    <a:tint val="75000"/>
                  </a:prstClr>
                </a:solidFill>
              </a:rPr>
              <a:pPr>
                <a:defRPr/>
              </a:pPr>
              <a:t>24</a:t>
            </a:fld>
            <a:endParaRPr lang="it-IT">
              <a:solidFill>
                <a:prstClr val="black">
                  <a:tint val="75000"/>
                </a:prstClr>
              </a:solidFill>
            </a:endParaRPr>
          </a:p>
        </p:txBody>
      </p:sp>
    </p:spTree>
    <p:extLst>
      <p:ext uri="{BB962C8B-B14F-4D97-AF65-F5344CB8AC3E}">
        <p14:creationId xmlns:p14="http://schemas.microsoft.com/office/powerpoint/2010/main" val="692964577"/>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a:extLst>
              <a:ext uri="{FF2B5EF4-FFF2-40B4-BE49-F238E27FC236}">
                <a16:creationId xmlns:a16="http://schemas.microsoft.com/office/drawing/2014/main" id="{3B5FF32B-449F-6FE6-BD67-24F37437C6D2}"/>
              </a:ext>
            </a:extLst>
          </p:cNvPr>
          <p:cNvPicPr>
            <a:picLocks noChangeAspect="1"/>
          </p:cNvPicPr>
          <p:nvPr/>
        </p:nvPicPr>
        <p:blipFill>
          <a:blip r:embed="rId2"/>
          <a:stretch>
            <a:fillRect/>
          </a:stretch>
        </p:blipFill>
        <p:spPr>
          <a:xfrm>
            <a:off x="3062287" y="757237"/>
            <a:ext cx="6067425" cy="5343525"/>
          </a:xfrm>
          <a:prstGeom prst="rect">
            <a:avLst/>
          </a:prstGeom>
        </p:spPr>
      </p:pic>
      <p:sp>
        <p:nvSpPr>
          <p:cNvPr id="11" name="CasellaDiTesto 10">
            <a:extLst>
              <a:ext uri="{FF2B5EF4-FFF2-40B4-BE49-F238E27FC236}">
                <a16:creationId xmlns:a16="http://schemas.microsoft.com/office/drawing/2014/main" id="{38025053-30E7-A5B0-9028-D50D793A2584}"/>
              </a:ext>
            </a:extLst>
          </p:cNvPr>
          <p:cNvSpPr txBox="1"/>
          <p:nvPr/>
        </p:nvSpPr>
        <p:spPr>
          <a:xfrm>
            <a:off x="748481" y="6100762"/>
            <a:ext cx="6098458" cy="369332"/>
          </a:xfrm>
          <a:prstGeom prst="rect">
            <a:avLst/>
          </a:prstGeom>
          <a:noFill/>
        </p:spPr>
        <p:txBody>
          <a:bodyPr wrap="square">
            <a:spAutoFit/>
          </a:bodyPr>
          <a:lstStyle/>
          <a:p>
            <a:r>
              <a:rPr lang="it-IT" dirty="0"/>
              <a:t>S. D. </a:t>
            </a:r>
            <a:r>
              <a:rPr lang="it-IT" dirty="0" err="1"/>
              <a:t>Skaper</a:t>
            </a:r>
            <a:r>
              <a:rPr lang="it-IT" dirty="0"/>
              <a:t> et al  </a:t>
            </a:r>
            <a:r>
              <a:rPr lang="it-IT" dirty="0" err="1"/>
              <a:t>Immunology</a:t>
            </a:r>
            <a:r>
              <a:rPr lang="it-IT" dirty="0"/>
              <a:t>, 141, 314–327</a:t>
            </a:r>
          </a:p>
        </p:txBody>
      </p:sp>
    </p:spTree>
    <p:extLst>
      <p:ext uri="{BB962C8B-B14F-4D97-AF65-F5344CB8AC3E}">
        <p14:creationId xmlns:p14="http://schemas.microsoft.com/office/powerpoint/2010/main" val="31461867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8770" name="Gruppo 6"/>
          <p:cNvGrpSpPr>
            <a:grpSpLocks/>
          </p:cNvGrpSpPr>
          <p:nvPr/>
        </p:nvGrpSpPr>
        <p:grpSpPr bwMode="auto">
          <a:xfrm>
            <a:off x="2022475" y="214313"/>
            <a:ext cx="8929688" cy="6424612"/>
            <a:chOff x="142844" y="214290"/>
            <a:chExt cx="8929719" cy="6424040"/>
          </a:xfrm>
        </p:grpSpPr>
        <p:sp>
          <p:nvSpPr>
            <p:cNvPr id="288772" name="Text Box 5"/>
            <p:cNvSpPr txBox="1">
              <a:spLocks noChangeArrowheads="1"/>
            </p:cNvSpPr>
            <p:nvPr/>
          </p:nvSpPr>
          <p:spPr bwMode="auto">
            <a:xfrm>
              <a:off x="142844" y="5714487"/>
              <a:ext cx="8929719" cy="92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just" fontAlgn="base">
                <a:lnSpc>
                  <a:spcPct val="100000"/>
                </a:lnSpc>
                <a:spcBef>
                  <a:spcPct val="0"/>
                </a:spcBef>
                <a:spcAft>
                  <a:spcPct val="0"/>
                </a:spcAft>
                <a:buFontTx/>
                <a:buNone/>
              </a:pPr>
              <a:r>
                <a:rPr lang="it-IT" altLang="it-IT" sz="1800" b="1">
                  <a:solidFill>
                    <a:srgbClr val="0070C0"/>
                  </a:solidFill>
                  <a:cs typeface="Tahoma" panose="020B0604030504040204" pitchFamily="34" charset="0"/>
                </a:rPr>
                <a:t>In seguito a stimolazione il mastocita rilascia nell’ambiente circostante i suoi granuli contenenti citochine proinfiammatorie, fattori di crescita neuronale, enzimi litici, citochine antinfiammatorie, etc . </a:t>
              </a:r>
            </a:p>
          </p:txBody>
        </p:sp>
        <p:pic>
          <p:nvPicPr>
            <p:cNvPr id="34818" name="Picture 2" descr="343022915@29012009-0220"/>
            <p:cNvPicPr>
              <a:picLocks noChangeAspect="1" noChangeArrowheads="1"/>
            </p:cNvPicPr>
            <p:nvPr/>
          </p:nvPicPr>
          <p:blipFill>
            <a:blip r:embed="rId3"/>
            <a:srcRect/>
            <a:stretch>
              <a:fillRect/>
            </a:stretch>
          </p:blipFill>
          <p:spPr bwMode="auto">
            <a:xfrm>
              <a:off x="142844" y="214290"/>
              <a:ext cx="6273822" cy="5390670"/>
            </a:xfrm>
            <a:prstGeom prst="rect">
              <a:avLst/>
            </a:prstGeom>
            <a:noFill/>
            <a:ln w="19050">
              <a:solidFill>
                <a:schemeClr val="accent3">
                  <a:lumMod val="75000"/>
                </a:schemeClr>
              </a:solidFill>
              <a:miter lim="800000"/>
              <a:headEnd/>
              <a:tailEnd/>
            </a:ln>
          </p:spPr>
        </p:pic>
        <p:sp>
          <p:nvSpPr>
            <p:cNvPr id="5" name="CasellaDiTesto 4"/>
            <p:cNvSpPr txBox="1"/>
            <p:nvPr/>
          </p:nvSpPr>
          <p:spPr>
            <a:xfrm flipH="1">
              <a:off x="7143769" y="285730"/>
              <a:ext cx="428628" cy="3969965"/>
            </a:xfrm>
            <a:prstGeom prst="rect">
              <a:avLst/>
            </a:prstGeom>
            <a:noFill/>
          </p:spPr>
          <p:txBody>
            <a:bodyPr>
              <a:spAutoFit/>
              <a:scene3d>
                <a:camera prst="orthographicFront"/>
                <a:lightRig rig="soft" dir="t">
                  <a:rot lat="0" lon="0" rev="10800000"/>
                </a:lightRig>
              </a:scene3d>
              <a:sp3d>
                <a:bevelT w="27940" h="12700"/>
                <a:contourClr>
                  <a:srgbClr val="DDDDDD"/>
                </a:contourClr>
              </a:sp3d>
            </a:bodyPr>
            <a:lstStyle/>
            <a:p>
              <a:pPr>
                <a:defRPr/>
              </a:pPr>
              <a:r>
                <a:rPr lang="it-IT" b="1" spc="150" dirty="0">
                  <a:ln w="11430"/>
                  <a:solidFill>
                    <a:srgbClr val="0070C0"/>
                  </a:solidFill>
                  <a:cs typeface="Tahoma" pitchFamily="34" charset="0"/>
                </a:rPr>
                <a:t>DEGRANULAZ</a:t>
              </a:r>
            </a:p>
            <a:p>
              <a:pPr>
                <a:defRPr/>
              </a:pPr>
              <a:r>
                <a:rPr lang="it-IT" b="1" spc="150" dirty="0">
                  <a:ln w="11430"/>
                  <a:solidFill>
                    <a:srgbClr val="0070C0"/>
                  </a:solidFill>
                  <a:cs typeface="Tahoma" pitchFamily="34" charset="0"/>
                </a:rPr>
                <a:t>IONE</a:t>
              </a:r>
            </a:p>
          </p:txBody>
        </p:sp>
        <p:sp>
          <p:nvSpPr>
            <p:cNvPr id="6" name="Rettangolo 5"/>
            <p:cNvSpPr/>
            <p:nvPr/>
          </p:nvSpPr>
          <p:spPr>
            <a:xfrm>
              <a:off x="7858121" y="1000032"/>
              <a:ext cx="530227" cy="3415996"/>
            </a:xfrm>
            <a:prstGeom prst="rect">
              <a:avLst/>
            </a:prstGeom>
          </p:spPr>
          <p:txBody>
            <a:bodyPr>
              <a:spAutoFit/>
            </a:bodyPr>
            <a:lstStyle/>
            <a:p>
              <a:pPr>
                <a:defRPr/>
              </a:pPr>
              <a:r>
                <a:rPr lang="it-IT" b="1" spc="150" dirty="0">
                  <a:ln w="11430"/>
                  <a:solidFill>
                    <a:srgbClr val="0070C0"/>
                  </a:solidFill>
                  <a:cs typeface="Tahoma" pitchFamily="34" charset="0"/>
                </a:rPr>
                <a:t>MA</a:t>
              </a:r>
            </a:p>
            <a:p>
              <a:pPr>
                <a:defRPr/>
              </a:pPr>
              <a:r>
                <a:rPr lang="it-IT" b="1" spc="150" dirty="0">
                  <a:ln w="11430"/>
                  <a:solidFill>
                    <a:srgbClr val="0070C0"/>
                  </a:solidFill>
                  <a:cs typeface="Tahoma" pitchFamily="34" charset="0"/>
                </a:rPr>
                <a:t>S</a:t>
              </a:r>
            </a:p>
            <a:p>
              <a:pPr>
                <a:defRPr/>
              </a:pPr>
              <a:r>
                <a:rPr lang="it-IT" b="1" spc="150" dirty="0">
                  <a:ln w="11430"/>
                  <a:solidFill>
                    <a:srgbClr val="0070C0"/>
                  </a:solidFill>
                  <a:cs typeface="Tahoma" pitchFamily="34" charset="0"/>
                </a:rPr>
                <a:t>TOC</a:t>
              </a:r>
            </a:p>
            <a:p>
              <a:pPr>
                <a:defRPr/>
              </a:pPr>
              <a:r>
                <a:rPr lang="it-IT" b="1" spc="150" dirty="0">
                  <a:ln w="11430"/>
                  <a:solidFill>
                    <a:srgbClr val="0070C0"/>
                  </a:solidFill>
                  <a:cs typeface="Tahoma" pitchFamily="34" charset="0"/>
                </a:rPr>
                <a:t>I</a:t>
              </a:r>
            </a:p>
            <a:p>
              <a:pPr>
                <a:defRPr/>
              </a:pPr>
              <a:r>
                <a:rPr lang="it-IT" b="1" spc="150" dirty="0">
                  <a:ln w="11430"/>
                  <a:solidFill>
                    <a:srgbClr val="0070C0"/>
                  </a:solidFill>
                  <a:cs typeface="Tahoma" pitchFamily="34" charset="0"/>
                </a:rPr>
                <a:t>T</a:t>
              </a:r>
            </a:p>
            <a:p>
              <a:pPr>
                <a:defRPr/>
              </a:pPr>
              <a:r>
                <a:rPr lang="it-IT" b="1" spc="150" dirty="0">
                  <a:ln w="11430"/>
                  <a:solidFill>
                    <a:srgbClr val="0070C0"/>
                  </a:solidFill>
                  <a:cs typeface="Tahoma" pitchFamily="34" charset="0"/>
                </a:rPr>
                <a:t>AR</a:t>
              </a:r>
            </a:p>
            <a:p>
              <a:pPr>
                <a:defRPr/>
              </a:pPr>
              <a:r>
                <a:rPr lang="it-IT" b="1" spc="150" dirty="0">
                  <a:ln w="11430"/>
                  <a:solidFill>
                    <a:srgbClr val="0070C0"/>
                  </a:solidFill>
                  <a:cs typeface="Tahoma" pitchFamily="34" charset="0"/>
                </a:rPr>
                <a:t>I</a:t>
              </a:r>
            </a:p>
            <a:p>
              <a:pPr>
                <a:defRPr/>
              </a:pPr>
              <a:r>
                <a:rPr lang="it-IT" b="1" spc="150" dirty="0">
                  <a:ln w="11430"/>
                  <a:solidFill>
                    <a:srgbClr val="0070C0"/>
                  </a:solidFill>
                  <a:cs typeface="Tahoma" pitchFamily="34" charset="0"/>
                </a:rPr>
                <a:t>A</a:t>
              </a:r>
            </a:p>
          </p:txBody>
        </p:sp>
      </p:grpSp>
      <p:sp>
        <p:nvSpPr>
          <p:cNvPr id="2" name="Segnaposto numero diapositiva 1"/>
          <p:cNvSpPr>
            <a:spLocks noGrp="1"/>
          </p:cNvSpPr>
          <p:nvPr>
            <p:ph type="sldNum" sz="quarter" idx="12"/>
          </p:nvPr>
        </p:nvSpPr>
        <p:spPr/>
        <p:txBody>
          <a:bodyPr/>
          <a:lstStyle/>
          <a:p>
            <a:pPr>
              <a:defRPr/>
            </a:pPr>
            <a:fld id="{02738A26-1D01-43C3-84DA-BA62AD2EB3F7}" type="slidenum">
              <a:rPr lang="it-IT" smtClean="0">
                <a:solidFill>
                  <a:prstClr val="black">
                    <a:tint val="75000"/>
                  </a:prstClr>
                </a:solidFill>
              </a:rPr>
              <a:pPr>
                <a:defRPr/>
              </a:pPr>
              <a:t>26</a:t>
            </a:fld>
            <a:endParaRPr lang="it-IT">
              <a:solidFill>
                <a:prstClr val="black">
                  <a:tint val="75000"/>
                </a:prstClr>
              </a:solidFill>
            </a:endParaRPr>
          </a:p>
        </p:txBody>
      </p:sp>
    </p:spTree>
    <p:extLst>
      <p:ext uri="{BB962C8B-B14F-4D97-AF65-F5344CB8AC3E}">
        <p14:creationId xmlns:p14="http://schemas.microsoft.com/office/powerpoint/2010/main" val="179641880"/>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08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5625" y="611188"/>
            <a:ext cx="6072188" cy="553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asellaDiTesto 2"/>
          <p:cNvSpPr txBox="1"/>
          <p:nvPr/>
        </p:nvSpPr>
        <p:spPr>
          <a:xfrm>
            <a:off x="5238750" y="6376988"/>
            <a:ext cx="5214938" cy="338137"/>
          </a:xfrm>
          <a:prstGeom prst="rect">
            <a:avLst/>
          </a:prstGeom>
          <a:noFill/>
        </p:spPr>
        <p:txBody>
          <a:bodyPr>
            <a:spAutoFit/>
          </a:bodyPr>
          <a:lstStyle/>
          <a:p>
            <a:pPr algn="r">
              <a:defRPr/>
            </a:pPr>
            <a:r>
              <a:rPr lang="it-IT" sz="1600" b="1" dirty="0">
                <a:solidFill>
                  <a:srgbClr val="FF33CC"/>
                </a:solidFill>
              </a:rPr>
              <a:t>DB JACK  </a:t>
            </a:r>
            <a:r>
              <a:rPr lang="it-IT" sz="1600" b="1" dirty="0" err="1">
                <a:solidFill>
                  <a:srgbClr val="FF33CC"/>
                </a:solidFill>
              </a:rPr>
              <a:t>DN&amp;P</a:t>
            </a:r>
            <a:r>
              <a:rPr lang="it-IT" sz="1600" b="1" dirty="0">
                <a:solidFill>
                  <a:srgbClr val="FF33CC"/>
                </a:solidFill>
              </a:rPr>
              <a:t> </a:t>
            </a:r>
            <a:r>
              <a:rPr lang="it-IT" sz="1600" b="1" dirty="0" err="1">
                <a:solidFill>
                  <a:srgbClr val="FF33CC"/>
                </a:solidFill>
              </a:rPr>
              <a:t>Vol</a:t>
            </a:r>
            <a:r>
              <a:rPr lang="it-IT" sz="1600" b="1" dirty="0">
                <a:solidFill>
                  <a:srgbClr val="FF33CC"/>
                </a:solidFill>
              </a:rPr>
              <a:t>  9 (2) 93-98; 1996</a:t>
            </a:r>
          </a:p>
        </p:txBody>
      </p:sp>
      <p:sp>
        <p:nvSpPr>
          <p:cNvPr id="2" name="Segnaposto numero diapositiva 1"/>
          <p:cNvSpPr>
            <a:spLocks noGrp="1"/>
          </p:cNvSpPr>
          <p:nvPr>
            <p:ph type="sldNum" sz="quarter" idx="12"/>
          </p:nvPr>
        </p:nvSpPr>
        <p:spPr/>
        <p:txBody>
          <a:bodyPr/>
          <a:lstStyle/>
          <a:p>
            <a:pPr>
              <a:defRPr/>
            </a:pPr>
            <a:fld id="{A67D261F-13B0-40DC-B535-1155C4C5731B}" type="slidenum">
              <a:rPr lang="it-IT" smtClean="0">
                <a:solidFill>
                  <a:prstClr val="black">
                    <a:tint val="75000"/>
                  </a:prstClr>
                </a:solidFill>
              </a:rPr>
              <a:pPr>
                <a:defRPr/>
              </a:pPr>
              <a:t>27</a:t>
            </a:fld>
            <a:endParaRPr lang="it-IT">
              <a:solidFill>
                <a:prstClr val="black">
                  <a:tint val="75000"/>
                </a:prstClr>
              </a:solidFill>
            </a:endParaRPr>
          </a:p>
        </p:txBody>
      </p:sp>
    </p:spTree>
    <p:extLst>
      <p:ext uri="{BB962C8B-B14F-4D97-AF65-F5344CB8AC3E}">
        <p14:creationId xmlns:p14="http://schemas.microsoft.com/office/powerpoint/2010/main" val="1975853496"/>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fld id="{4AB988B9-FAEB-4B36-939C-A3E8B06953AB}" type="slidenum">
              <a:rPr lang="it-IT" smtClean="0"/>
              <a:t>28</a:t>
            </a:fld>
            <a:endParaRPr lang="it-IT"/>
          </a:p>
        </p:txBody>
      </p:sp>
      <p:grpSp>
        <p:nvGrpSpPr>
          <p:cNvPr id="5" name="Gruppo 4"/>
          <p:cNvGrpSpPr/>
          <p:nvPr/>
        </p:nvGrpSpPr>
        <p:grpSpPr>
          <a:xfrm>
            <a:off x="455519" y="403413"/>
            <a:ext cx="11458267" cy="5700141"/>
            <a:chOff x="455519" y="403413"/>
            <a:chExt cx="11458267" cy="5700141"/>
          </a:xfrm>
        </p:grpSpPr>
        <p:grpSp>
          <p:nvGrpSpPr>
            <p:cNvPr id="3" name="Gruppo 2"/>
            <p:cNvGrpSpPr/>
            <p:nvPr/>
          </p:nvGrpSpPr>
          <p:grpSpPr>
            <a:xfrm>
              <a:off x="455519" y="403413"/>
              <a:ext cx="6014254" cy="1761564"/>
              <a:chOff x="1114425" y="1595438"/>
              <a:chExt cx="9963150" cy="3667125"/>
            </a:xfrm>
          </p:grpSpPr>
          <p:pic>
            <p:nvPicPr>
              <p:cNvPr id="5122"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1114425" y="1595438"/>
                <a:ext cx="9963150" cy="3667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271963" y="1857374"/>
                <a:ext cx="5347850" cy="669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 name="Rettangolo 3"/>
            <p:cNvSpPr/>
            <p:nvPr/>
          </p:nvSpPr>
          <p:spPr>
            <a:xfrm>
              <a:off x="455519" y="2317902"/>
              <a:ext cx="6096000" cy="3785652"/>
            </a:xfrm>
            <a:prstGeom prst="rect">
              <a:avLst/>
            </a:prstGeom>
          </p:spPr>
          <p:txBody>
            <a:bodyPr>
              <a:spAutoFit/>
            </a:bodyPr>
            <a:lstStyle/>
            <a:p>
              <a:r>
                <a:rPr lang="it-IT" sz="2000" b="1" dirty="0">
                  <a:solidFill>
                    <a:srgbClr val="0070C0"/>
                  </a:solidFill>
                </a:rPr>
                <a:t>La presente revisione fa luce sugli effetti delle </a:t>
              </a:r>
              <a:r>
                <a:rPr lang="it-IT" sz="2000" b="1" dirty="0" err="1">
                  <a:solidFill>
                    <a:srgbClr val="0070C0"/>
                  </a:solidFill>
                </a:rPr>
                <a:t>ALIAmidi</a:t>
              </a:r>
              <a:r>
                <a:rPr lang="it-IT" sz="2000" b="1" dirty="0">
                  <a:solidFill>
                    <a:srgbClr val="0070C0"/>
                  </a:solidFill>
                </a:rPr>
                <a:t> nell’attenuare il dolore, in particolare il dolore neuropatico periferico.</a:t>
              </a:r>
            </a:p>
            <a:p>
              <a:r>
                <a:rPr lang="it-IT" sz="2000" b="1" dirty="0">
                  <a:solidFill>
                    <a:srgbClr val="0070C0"/>
                  </a:solidFill>
                </a:rPr>
                <a:t>La capacità delle </a:t>
              </a:r>
              <a:r>
                <a:rPr lang="it-IT" sz="2000" b="1" dirty="0" err="1">
                  <a:solidFill>
                    <a:srgbClr val="0070C0"/>
                  </a:solidFill>
                </a:rPr>
                <a:t>ALIAmidi</a:t>
              </a:r>
              <a:r>
                <a:rPr lang="it-IT" sz="2000" b="1" dirty="0">
                  <a:solidFill>
                    <a:srgbClr val="0070C0"/>
                  </a:solidFill>
                </a:rPr>
                <a:t> di esercitare effetti </a:t>
              </a:r>
              <a:r>
                <a:rPr lang="it-IT" sz="2000" b="1" dirty="0" err="1">
                  <a:solidFill>
                    <a:srgbClr val="0070C0"/>
                  </a:solidFill>
                </a:rPr>
                <a:t>antiallodinici</a:t>
              </a:r>
              <a:r>
                <a:rPr lang="it-IT" sz="2000" b="1" dirty="0">
                  <a:solidFill>
                    <a:srgbClr val="0070C0"/>
                  </a:solidFill>
                </a:rPr>
                <a:t> e anti-iperalgesici attraverso la down-modulazione dell'attività sia della microglia che dei mastociti ha portato all'ipotesi che questi composti potrebbero rappresentare una strategia terapeutica innovativa per il trattamento di tutte le condizioni caratterizzate dalla presenza di processi </a:t>
              </a:r>
              <a:r>
                <a:rPr lang="it-IT" sz="2000" b="1" dirty="0" err="1">
                  <a:solidFill>
                    <a:srgbClr val="0070C0"/>
                  </a:solidFill>
                </a:rPr>
                <a:t>neuroinfiammatori</a:t>
              </a:r>
              <a:r>
                <a:rPr lang="it-IT" sz="2000" b="1" dirty="0">
                  <a:solidFill>
                    <a:srgbClr val="0070C0"/>
                  </a:solidFill>
                </a:rPr>
                <a:t> processi e stati dolorosi cronici.</a:t>
              </a:r>
            </a:p>
          </p:txBody>
        </p:sp>
        <p:pic>
          <p:nvPicPr>
            <p:cNvPr id="4100" name="Picture 4"/>
            <p:cNvPicPr>
              <a:picLocks noChangeAspect="1" noChangeArrowheads="1"/>
            </p:cNvPicPr>
            <p:nvPr/>
          </p:nvPicPr>
          <p:blipFill>
            <a:blip r:embed="rId6">
              <a:extLst>
                <a:ext uri="{BEBA8EAE-BF5A-486C-A8C5-ECC9F3942E4B}">
                  <a14:imgProps xmlns:a14="http://schemas.microsoft.com/office/drawing/2010/main">
                    <a14:imgLayer r:embed="rId7">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6536765" y="2370458"/>
              <a:ext cx="5377021" cy="34589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32271352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po 4">
            <a:extLst>
              <a:ext uri="{FF2B5EF4-FFF2-40B4-BE49-F238E27FC236}">
                <a16:creationId xmlns:a16="http://schemas.microsoft.com/office/drawing/2014/main" id="{911E2B25-A56B-5F5E-4B5C-DC9A0C7EAD7D}"/>
              </a:ext>
            </a:extLst>
          </p:cNvPr>
          <p:cNvGrpSpPr/>
          <p:nvPr/>
        </p:nvGrpSpPr>
        <p:grpSpPr>
          <a:xfrm>
            <a:off x="255943" y="215761"/>
            <a:ext cx="11661285" cy="5974706"/>
            <a:chOff x="255943" y="215761"/>
            <a:chExt cx="11661285" cy="5974706"/>
          </a:xfrm>
        </p:grpSpPr>
        <p:grpSp>
          <p:nvGrpSpPr>
            <p:cNvPr id="7" name="Gruppo 6">
              <a:extLst>
                <a:ext uri="{FF2B5EF4-FFF2-40B4-BE49-F238E27FC236}">
                  <a16:creationId xmlns:a16="http://schemas.microsoft.com/office/drawing/2014/main" id="{EA1A8FAD-F016-9BA9-92F3-570D98F4D8B8}"/>
                </a:ext>
              </a:extLst>
            </p:cNvPr>
            <p:cNvGrpSpPr/>
            <p:nvPr/>
          </p:nvGrpSpPr>
          <p:grpSpPr>
            <a:xfrm>
              <a:off x="255943" y="215761"/>
              <a:ext cx="6997611" cy="2178121"/>
              <a:chOff x="1252537" y="1685925"/>
              <a:chExt cx="9686925" cy="3486150"/>
            </a:xfrm>
          </p:grpSpPr>
          <p:pic>
            <p:nvPicPr>
              <p:cNvPr id="4" name="Immagine 3">
                <a:extLst>
                  <a:ext uri="{FF2B5EF4-FFF2-40B4-BE49-F238E27FC236}">
                    <a16:creationId xmlns:a16="http://schemas.microsoft.com/office/drawing/2014/main" id="{6D73FE49-E9E4-4495-6242-C07D874AD0B8}"/>
                  </a:ext>
                </a:extLst>
              </p:cNvPr>
              <p:cNvPicPr>
                <a:picLocks noChangeAspect="1"/>
              </p:cNvPicPr>
              <p:nvPr/>
            </p:nvPicPr>
            <p:blipFill>
              <a:blip r:embed="rId2"/>
              <a:stretch>
                <a:fillRect/>
              </a:stretch>
            </p:blipFill>
            <p:spPr>
              <a:xfrm>
                <a:off x="1252537" y="1685925"/>
                <a:ext cx="9686925" cy="3486150"/>
              </a:xfrm>
              <a:prstGeom prst="rect">
                <a:avLst/>
              </a:prstGeom>
            </p:spPr>
          </p:pic>
          <p:sp>
            <p:nvSpPr>
              <p:cNvPr id="6" name="CasellaDiTesto 5">
                <a:extLst>
                  <a:ext uri="{FF2B5EF4-FFF2-40B4-BE49-F238E27FC236}">
                    <a16:creationId xmlns:a16="http://schemas.microsoft.com/office/drawing/2014/main" id="{FCFC8CCC-29E5-2E20-1865-F6E3AFDA1967}"/>
                  </a:ext>
                </a:extLst>
              </p:cNvPr>
              <p:cNvSpPr txBox="1"/>
              <p:nvPr/>
            </p:nvSpPr>
            <p:spPr>
              <a:xfrm>
                <a:off x="4004353" y="2153714"/>
                <a:ext cx="6097711" cy="960581"/>
              </a:xfrm>
              <a:prstGeom prst="rect">
                <a:avLst/>
              </a:prstGeom>
              <a:noFill/>
            </p:spPr>
            <p:txBody>
              <a:bodyPr wrap="square">
                <a:spAutoFit/>
              </a:bodyPr>
              <a:lstStyle/>
              <a:p>
                <a:r>
                  <a:rPr lang="it-IT" sz="1100" b="1" dirty="0">
                    <a:latin typeface="Arial" panose="020B0604020202020204" pitchFamily="34" charset="0"/>
                    <a:cs typeface="Arial" panose="020B0604020202020204" pitchFamily="34" charset="0"/>
                  </a:rPr>
                  <a:t> </a:t>
                </a:r>
              </a:p>
              <a:p>
                <a:r>
                  <a:rPr lang="it-IT" sz="1100" b="1" dirty="0">
                    <a:latin typeface="Arial" panose="020B0604020202020204" pitchFamily="34" charset="0"/>
                    <a:cs typeface="Arial" panose="020B0604020202020204" pitchFamily="34" charset="0"/>
                  </a:rPr>
                  <a:t>2023, 15, 1350. https://doi.org/10.3390/nu15061350</a:t>
                </a:r>
              </a:p>
              <a:p>
                <a:endParaRPr lang="it-IT" sz="1100" b="1" dirty="0">
                  <a:latin typeface="Arial" panose="020B0604020202020204" pitchFamily="34" charset="0"/>
                  <a:cs typeface="Arial" panose="020B0604020202020204" pitchFamily="34" charset="0"/>
                </a:endParaRPr>
              </a:p>
            </p:txBody>
          </p:sp>
        </p:grpSp>
        <p:pic>
          <p:nvPicPr>
            <p:cNvPr id="3" name="Immagine 2">
              <a:extLst>
                <a:ext uri="{FF2B5EF4-FFF2-40B4-BE49-F238E27FC236}">
                  <a16:creationId xmlns:a16="http://schemas.microsoft.com/office/drawing/2014/main" id="{9BB58C65-41A2-B5F2-C24C-486EA701040A}"/>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Effect>
                        <a14:brightnessContrast contrast="-40000"/>
                      </a14:imgEffect>
                    </a14:imgLayer>
                  </a14:imgProps>
                </a:ext>
              </a:extLst>
            </a:blip>
            <a:stretch>
              <a:fillRect/>
            </a:stretch>
          </p:blipFill>
          <p:spPr>
            <a:xfrm>
              <a:off x="1812345" y="2393883"/>
              <a:ext cx="10104883" cy="3796584"/>
            </a:xfrm>
            <a:prstGeom prst="rect">
              <a:avLst/>
            </a:prstGeom>
          </p:spPr>
        </p:pic>
      </p:grpSp>
      <p:sp>
        <p:nvSpPr>
          <p:cNvPr id="8" name="Ovale 7">
            <a:extLst>
              <a:ext uri="{FF2B5EF4-FFF2-40B4-BE49-F238E27FC236}">
                <a16:creationId xmlns:a16="http://schemas.microsoft.com/office/drawing/2014/main" id="{29A77A63-2180-5C2D-04A9-E4CB50667094}"/>
              </a:ext>
            </a:extLst>
          </p:cNvPr>
          <p:cNvSpPr/>
          <p:nvPr/>
        </p:nvSpPr>
        <p:spPr>
          <a:xfrm>
            <a:off x="7577304" y="1519084"/>
            <a:ext cx="4016173" cy="5338916"/>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805607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po 5">
            <a:extLst>
              <a:ext uri="{FF2B5EF4-FFF2-40B4-BE49-F238E27FC236}">
                <a16:creationId xmlns:a16="http://schemas.microsoft.com/office/drawing/2014/main" id="{72F7CC02-EBC7-6DA3-048B-F894BF370F87}"/>
              </a:ext>
            </a:extLst>
          </p:cNvPr>
          <p:cNvGrpSpPr/>
          <p:nvPr/>
        </p:nvGrpSpPr>
        <p:grpSpPr>
          <a:xfrm>
            <a:off x="429736" y="203200"/>
            <a:ext cx="9532303" cy="6261100"/>
            <a:chOff x="429736" y="203200"/>
            <a:chExt cx="9532303" cy="6261100"/>
          </a:xfrm>
        </p:grpSpPr>
        <p:pic>
          <p:nvPicPr>
            <p:cNvPr id="3" name="Immagine 2">
              <a:extLst>
                <a:ext uri="{FF2B5EF4-FFF2-40B4-BE49-F238E27FC236}">
                  <a16:creationId xmlns:a16="http://schemas.microsoft.com/office/drawing/2014/main" id="{84158405-B156-6766-8C18-68A84824ED6F}"/>
                </a:ext>
              </a:extLst>
            </p:cNvPr>
            <p:cNvPicPr>
              <a:picLocks noChangeAspect="1"/>
            </p:cNvPicPr>
            <p:nvPr/>
          </p:nvPicPr>
          <p:blipFill>
            <a:blip r:embed="rId2"/>
            <a:stretch>
              <a:fillRect/>
            </a:stretch>
          </p:blipFill>
          <p:spPr>
            <a:xfrm>
              <a:off x="1274763" y="203200"/>
              <a:ext cx="8687276" cy="6261100"/>
            </a:xfrm>
            <a:prstGeom prst="rect">
              <a:avLst/>
            </a:prstGeom>
          </p:spPr>
        </p:pic>
        <p:pic>
          <p:nvPicPr>
            <p:cNvPr id="5" name="Immagine 4">
              <a:extLst>
                <a:ext uri="{FF2B5EF4-FFF2-40B4-BE49-F238E27FC236}">
                  <a16:creationId xmlns:a16="http://schemas.microsoft.com/office/drawing/2014/main" id="{3D9776A2-0DB9-9359-5F5B-A4D30A021B64}"/>
                </a:ext>
              </a:extLst>
            </p:cNvPr>
            <p:cNvPicPr>
              <a:picLocks noChangeAspect="1"/>
            </p:cNvPicPr>
            <p:nvPr/>
          </p:nvPicPr>
          <p:blipFill>
            <a:blip r:embed="rId3"/>
            <a:stretch>
              <a:fillRect/>
            </a:stretch>
          </p:blipFill>
          <p:spPr>
            <a:xfrm>
              <a:off x="429736" y="4241800"/>
              <a:ext cx="2745264" cy="1784350"/>
            </a:xfrm>
            <a:prstGeom prst="rect">
              <a:avLst/>
            </a:prstGeom>
          </p:spPr>
        </p:pic>
      </p:grpSp>
    </p:spTree>
    <p:extLst>
      <p:ext uri="{BB962C8B-B14F-4D97-AF65-F5344CB8AC3E}">
        <p14:creationId xmlns:p14="http://schemas.microsoft.com/office/powerpoint/2010/main" val="42840199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ttangolo 11">
            <a:extLst>
              <a:ext uri="{FF2B5EF4-FFF2-40B4-BE49-F238E27FC236}">
                <a16:creationId xmlns:a16="http://schemas.microsoft.com/office/drawing/2014/main" id="{E14166A6-63BC-4F84-B78C-787F49FC99BF}"/>
              </a:ext>
            </a:extLst>
          </p:cNvPr>
          <p:cNvSpPr/>
          <p:nvPr/>
        </p:nvSpPr>
        <p:spPr>
          <a:xfrm>
            <a:off x="135082" y="4613771"/>
            <a:ext cx="8783082" cy="1169551"/>
          </a:xfrm>
          <a:prstGeom prst="rect">
            <a:avLst/>
          </a:prstGeom>
          <a:noFill/>
          <a:ln>
            <a:solidFill>
              <a:schemeClr val="tx1"/>
            </a:solidFill>
          </a:ln>
        </p:spPr>
        <p:txBody>
          <a:bodyPr wrap="square">
            <a:spAutoFit/>
          </a:bodyPr>
          <a:lstStyle/>
          <a:p>
            <a:pPr eaLnBrk="0" fontAlgn="base" hangingPunct="0">
              <a:spcBef>
                <a:spcPct val="0"/>
              </a:spcBef>
              <a:spcAft>
                <a:spcPct val="0"/>
              </a:spcAft>
            </a:pPr>
            <a:r>
              <a:rPr lang="it-IT" sz="1400" b="1" dirty="0" err="1">
                <a:solidFill>
                  <a:srgbClr val="0E2034"/>
                </a:solidFill>
              </a:rPr>
              <a:t>Detailed</a:t>
            </a:r>
            <a:r>
              <a:rPr lang="it-IT" sz="1400" b="1" dirty="0">
                <a:solidFill>
                  <a:srgbClr val="0E2034"/>
                </a:solidFill>
              </a:rPr>
              <a:t> description of the </a:t>
            </a:r>
            <a:r>
              <a:rPr lang="it-IT" sz="1400" b="1" dirty="0" err="1">
                <a:solidFill>
                  <a:srgbClr val="0E2034"/>
                </a:solidFill>
              </a:rPr>
              <a:t>invention</a:t>
            </a:r>
            <a:br>
              <a:rPr lang="it-IT" sz="1400" dirty="0">
                <a:solidFill>
                  <a:srgbClr val="0E2034"/>
                </a:solidFill>
              </a:rPr>
            </a:br>
            <a:br>
              <a:rPr lang="it-IT" sz="1400" dirty="0">
                <a:solidFill>
                  <a:srgbClr val="0E2034"/>
                </a:solidFill>
              </a:rPr>
            </a:br>
            <a:r>
              <a:rPr lang="it-IT" sz="1400" dirty="0">
                <a:solidFill>
                  <a:srgbClr val="0E2034"/>
                </a:solidFill>
              </a:rPr>
              <a:t>[0013] The </a:t>
            </a:r>
            <a:r>
              <a:rPr lang="it-IT" sz="1400" dirty="0" err="1">
                <a:solidFill>
                  <a:srgbClr val="0E2034"/>
                </a:solidFill>
              </a:rPr>
              <a:t>invention</a:t>
            </a:r>
            <a:r>
              <a:rPr lang="it-IT" sz="1400" dirty="0">
                <a:solidFill>
                  <a:srgbClr val="0E2034"/>
                </a:solidFill>
              </a:rPr>
              <a:t> </a:t>
            </a:r>
            <a:r>
              <a:rPr lang="it-IT" sz="1400" dirty="0" err="1">
                <a:solidFill>
                  <a:srgbClr val="0E2034"/>
                </a:solidFill>
              </a:rPr>
              <a:t>relates</a:t>
            </a:r>
            <a:r>
              <a:rPr lang="it-IT" sz="1400" dirty="0">
                <a:solidFill>
                  <a:srgbClr val="0E2034"/>
                </a:solidFill>
              </a:rPr>
              <a:t> to a pharmaceutical </a:t>
            </a:r>
            <a:r>
              <a:rPr lang="it-IT" sz="1400" dirty="0" err="1">
                <a:solidFill>
                  <a:srgbClr val="0E2034"/>
                </a:solidFill>
              </a:rPr>
              <a:t>composition</a:t>
            </a:r>
            <a:r>
              <a:rPr lang="it-IT" sz="1400" dirty="0">
                <a:solidFill>
                  <a:srgbClr val="0E2034"/>
                </a:solidFill>
              </a:rPr>
              <a:t> </a:t>
            </a:r>
            <a:r>
              <a:rPr lang="it-IT" sz="1400" dirty="0" err="1">
                <a:solidFill>
                  <a:srgbClr val="0E2034"/>
                </a:solidFill>
              </a:rPr>
              <a:t>comprising</a:t>
            </a:r>
            <a:r>
              <a:rPr lang="it-IT" sz="1400" dirty="0">
                <a:solidFill>
                  <a:srgbClr val="0E2034"/>
                </a:solidFill>
              </a:rPr>
              <a:t> </a:t>
            </a:r>
            <a:r>
              <a:rPr lang="it-IT" sz="1400" dirty="0" err="1">
                <a:solidFill>
                  <a:srgbClr val="0E2034"/>
                </a:solidFill>
              </a:rPr>
              <a:t>palmitoylethanolamide</a:t>
            </a:r>
            <a:r>
              <a:rPr lang="it-IT" sz="1400" dirty="0">
                <a:solidFill>
                  <a:srgbClr val="0E2034"/>
                </a:solidFill>
              </a:rPr>
              <a:t> (PEA), </a:t>
            </a:r>
            <a:r>
              <a:rPr lang="it-IT" sz="1400" dirty="0" err="1">
                <a:solidFill>
                  <a:srgbClr val="0E2034"/>
                </a:solidFill>
              </a:rPr>
              <a:t>alternatively</a:t>
            </a:r>
            <a:r>
              <a:rPr lang="it-IT" sz="1400" dirty="0">
                <a:solidFill>
                  <a:srgbClr val="0E2034"/>
                </a:solidFill>
              </a:rPr>
              <a:t> in non-</a:t>
            </a:r>
            <a:r>
              <a:rPr lang="it-IT" sz="1400" dirty="0" err="1">
                <a:solidFill>
                  <a:srgbClr val="0E2034"/>
                </a:solidFill>
              </a:rPr>
              <a:t>micronized</a:t>
            </a:r>
            <a:r>
              <a:rPr lang="it-IT" sz="1400" dirty="0">
                <a:solidFill>
                  <a:srgbClr val="0E2034"/>
                </a:solidFill>
              </a:rPr>
              <a:t> </a:t>
            </a:r>
            <a:r>
              <a:rPr lang="it-IT" sz="1400" dirty="0" err="1">
                <a:solidFill>
                  <a:srgbClr val="0E2034"/>
                </a:solidFill>
              </a:rPr>
              <a:t>form</a:t>
            </a:r>
            <a:r>
              <a:rPr lang="it-IT" sz="1400" dirty="0">
                <a:solidFill>
                  <a:srgbClr val="0E2034"/>
                </a:solidFill>
              </a:rPr>
              <a:t> (non-</a:t>
            </a:r>
            <a:r>
              <a:rPr lang="it-IT" sz="1400" dirty="0" err="1">
                <a:solidFill>
                  <a:srgbClr val="0E2034"/>
                </a:solidFill>
              </a:rPr>
              <a:t>micronized</a:t>
            </a:r>
            <a:r>
              <a:rPr lang="it-IT" sz="1400" dirty="0">
                <a:solidFill>
                  <a:srgbClr val="0E2034"/>
                </a:solidFill>
              </a:rPr>
              <a:t> PEA), or in </a:t>
            </a:r>
            <a:r>
              <a:rPr lang="it-IT" sz="1400" dirty="0" err="1">
                <a:solidFill>
                  <a:srgbClr val="0E2034"/>
                </a:solidFill>
              </a:rPr>
              <a:t>micronized</a:t>
            </a:r>
            <a:r>
              <a:rPr lang="it-IT" sz="1400" dirty="0">
                <a:solidFill>
                  <a:srgbClr val="0E2034"/>
                </a:solidFill>
              </a:rPr>
              <a:t> </a:t>
            </a:r>
            <a:r>
              <a:rPr lang="it-IT" sz="1400" dirty="0" err="1">
                <a:solidFill>
                  <a:srgbClr val="0E2034"/>
                </a:solidFill>
              </a:rPr>
              <a:t>form</a:t>
            </a:r>
            <a:r>
              <a:rPr lang="it-IT" sz="1400" dirty="0">
                <a:solidFill>
                  <a:srgbClr val="0E2034"/>
                </a:solidFill>
              </a:rPr>
              <a:t> (PEA-m), or in ultra-</a:t>
            </a:r>
            <a:r>
              <a:rPr lang="it-IT" sz="1400" dirty="0" err="1">
                <a:solidFill>
                  <a:srgbClr val="0E2034"/>
                </a:solidFill>
              </a:rPr>
              <a:t>micronized</a:t>
            </a:r>
            <a:r>
              <a:rPr lang="it-IT" sz="1400" dirty="0">
                <a:solidFill>
                  <a:srgbClr val="0E2034"/>
                </a:solidFill>
              </a:rPr>
              <a:t> </a:t>
            </a:r>
            <a:r>
              <a:rPr lang="it-IT" sz="1400" dirty="0" err="1">
                <a:solidFill>
                  <a:srgbClr val="0E2034"/>
                </a:solidFill>
              </a:rPr>
              <a:t>form</a:t>
            </a:r>
            <a:r>
              <a:rPr lang="it-IT" sz="1400" dirty="0">
                <a:solidFill>
                  <a:srgbClr val="0E2034"/>
                </a:solidFill>
              </a:rPr>
              <a:t> (PEA-</a:t>
            </a:r>
            <a:r>
              <a:rPr lang="it-IT" sz="1400" dirty="0" err="1">
                <a:solidFill>
                  <a:srgbClr val="0E2034"/>
                </a:solidFill>
              </a:rPr>
              <a:t>um</a:t>
            </a:r>
            <a:r>
              <a:rPr lang="it-IT" sz="1400" dirty="0">
                <a:solidFill>
                  <a:srgbClr val="0E2034"/>
                </a:solidFill>
              </a:rPr>
              <a:t>), and L-</a:t>
            </a:r>
            <a:r>
              <a:rPr lang="it-IT" sz="1400" dirty="0" err="1">
                <a:solidFill>
                  <a:srgbClr val="0E2034"/>
                </a:solidFill>
              </a:rPr>
              <a:t>acetylcarnitine</a:t>
            </a:r>
            <a:r>
              <a:rPr lang="it-IT" sz="1400" dirty="0">
                <a:solidFill>
                  <a:srgbClr val="0E2034"/>
                </a:solidFill>
              </a:rPr>
              <a:t> in </a:t>
            </a:r>
            <a:r>
              <a:rPr lang="it-IT" sz="1400" dirty="0" err="1">
                <a:solidFill>
                  <a:srgbClr val="0E2034"/>
                </a:solidFill>
              </a:rPr>
              <a:t>finely</a:t>
            </a:r>
            <a:r>
              <a:rPr lang="it-IT" sz="1400" dirty="0">
                <a:solidFill>
                  <a:srgbClr val="0E2034"/>
                </a:solidFill>
              </a:rPr>
              <a:t> </a:t>
            </a:r>
            <a:r>
              <a:rPr lang="it-IT" sz="1400" dirty="0" err="1">
                <a:solidFill>
                  <a:srgbClr val="0E2034"/>
                </a:solidFill>
              </a:rPr>
              <a:t>pulverized</a:t>
            </a:r>
            <a:r>
              <a:rPr lang="it-IT" sz="1400" dirty="0">
                <a:solidFill>
                  <a:srgbClr val="0E2034"/>
                </a:solidFill>
              </a:rPr>
              <a:t> </a:t>
            </a:r>
            <a:r>
              <a:rPr lang="it-IT" sz="1400" dirty="0" err="1">
                <a:solidFill>
                  <a:srgbClr val="0E2034"/>
                </a:solidFill>
              </a:rPr>
              <a:t>form</a:t>
            </a:r>
            <a:r>
              <a:rPr lang="it-IT" sz="1400" dirty="0">
                <a:solidFill>
                  <a:srgbClr val="0E2034"/>
                </a:solidFill>
              </a:rPr>
              <a:t>. </a:t>
            </a:r>
          </a:p>
        </p:txBody>
      </p:sp>
      <p:sp>
        <p:nvSpPr>
          <p:cNvPr id="13" name="Titolo 1">
            <a:extLst>
              <a:ext uri="{FF2B5EF4-FFF2-40B4-BE49-F238E27FC236}">
                <a16:creationId xmlns:a16="http://schemas.microsoft.com/office/drawing/2014/main" id="{7147A9CB-26AB-4A5B-9F5F-71D1C665A5E9}"/>
              </a:ext>
            </a:extLst>
          </p:cNvPr>
          <p:cNvSpPr txBox="1">
            <a:spLocks/>
          </p:cNvSpPr>
          <p:nvPr>
            <p:custDataLst>
              <p:tags r:id="rId1"/>
            </p:custDataLst>
          </p:nvPr>
        </p:nvSpPr>
        <p:spPr bwMode="auto">
          <a:xfrm>
            <a:off x="498474" y="299188"/>
            <a:ext cx="8071126" cy="4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600" b="1" kern="1200">
                <a:solidFill>
                  <a:schemeClr val="tx2"/>
                </a:solidFill>
                <a:latin typeface="Arial" panose="020B0604020202020204" pitchFamily="34" charset="0"/>
                <a:ea typeface="Arial" charset="0"/>
                <a:cs typeface="Arial" panose="020B0604020202020204" pitchFamily="34" charset="0"/>
              </a:defRPr>
            </a:lvl1pPr>
            <a:lvl2pPr algn="l" rtl="0" eaLnBrk="0" fontAlgn="base" hangingPunct="0">
              <a:spcBef>
                <a:spcPct val="0"/>
              </a:spcBef>
              <a:spcAft>
                <a:spcPct val="0"/>
              </a:spcAft>
              <a:defRPr sz="2600" b="1">
                <a:solidFill>
                  <a:schemeClr val="tx2"/>
                </a:solidFill>
                <a:latin typeface="Arial" charset="0"/>
                <a:ea typeface="Arial" charset="0"/>
                <a:cs typeface="Arial" charset="0"/>
              </a:defRPr>
            </a:lvl2pPr>
            <a:lvl3pPr algn="l" rtl="0" eaLnBrk="0" fontAlgn="base" hangingPunct="0">
              <a:spcBef>
                <a:spcPct val="0"/>
              </a:spcBef>
              <a:spcAft>
                <a:spcPct val="0"/>
              </a:spcAft>
              <a:defRPr sz="2600" b="1">
                <a:solidFill>
                  <a:schemeClr val="tx2"/>
                </a:solidFill>
                <a:latin typeface="Arial" charset="0"/>
                <a:ea typeface="Arial" charset="0"/>
                <a:cs typeface="Arial" charset="0"/>
              </a:defRPr>
            </a:lvl3pPr>
            <a:lvl4pPr algn="l" rtl="0" eaLnBrk="0" fontAlgn="base" hangingPunct="0">
              <a:spcBef>
                <a:spcPct val="0"/>
              </a:spcBef>
              <a:spcAft>
                <a:spcPct val="0"/>
              </a:spcAft>
              <a:defRPr sz="2600" b="1">
                <a:solidFill>
                  <a:schemeClr val="tx2"/>
                </a:solidFill>
                <a:latin typeface="Arial" charset="0"/>
                <a:ea typeface="Arial" charset="0"/>
                <a:cs typeface="Arial" charset="0"/>
              </a:defRPr>
            </a:lvl4pPr>
            <a:lvl5pPr algn="l" rtl="0" eaLnBrk="0" fontAlgn="base" hangingPunct="0">
              <a:spcBef>
                <a:spcPct val="0"/>
              </a:spcBef>
              <a:spcAft>
                <a:spcPct val="0"/>
              </a:spcAft>
              <a:defRPr sz="2600" b="1">
                <a:solidFill>
                  <a:schemeClr val="tx2"/>
                </a:solidFill>
                <a:latin typeface="Arial" charset="0"/>
                <a:ea typeface="Arial" charset="0"/>
                <a:cs typeface="Arial" charset="0"/>
              </a:defRPr>
            </a:lvl5pPr>
            <a:lvl6pPr marL="457200" algn="l" rtl="0" fontAlgn="base">
              <a:spcBef>
                <a:spcPct val="0"/>
              </a:spcBef>
              <a:spcAft>
                <a:spcPct val="0"/>
              </a:spcAft>
              <a:defRPr sz="2600" b="1">
                <a:solidFill>
                  <a:schemeClr val="tx2"/>
                </a:solidFill>
                <a:latin typeface="Arial" charset="0"/>
                <a:cs typeface="Arial" charset="0"/>
              </a:defRPr>
            </a:lvl6pPr>
            <a:lvl7pPr marL="914400" algn="l" rtl="0" fontAlgn="base">
              <a:spcBef>
                <a:spcPct val="0"/>
              </a:spcBef>
              <a:spcAft>
                <a:spcPct val="0"/>
              </a:spcAft>
              <a:defRPr sz="2600" b="1">
                <a:solidFill>
                  <a:schemeClr val="tx2"/>
                </a:solidFill>
                <a:latin typeface="Arial" charset="0"/>
                <a:cs typeface="Arial" charset="0"/>
              </a:defRPr>
            </a:lvl7pPr>
            <a:lvl8pPr marL="1371600" algn="l" rtl="0" fontAlgn="base">
              <a:spcBef>
                <a:spcPct val="0"/>
              </a:spcBef>
              <a:spcAft>
                <a:spcPct val="0"/>
              </a:spcAft>
              <a:defRPr sz="2600" b="1">
                <a:solidFill>
                  <a:schemeClr val="tx2"/>
                </a:solidFill>
                <a:latin typeface="Arial" charset="0"/>
                <a:cs typeface="Arial" charset="0"/>
              </a:defRPr>
            </a:lvl8pPr>
            <a:lvl9pPr marL="1828800" algn="l" rtl="0" fontAlgn="base">
              <a:spcBef>
                <a:spcPct val="0"/>
              </a:spcBef>
              <a:spcAft>
                <a:spcPct val="0"/>
              </a:spcAft>
              <a:defRPr sz="2600" b="1">
                <a:solidFill>
                  <a:schemeClr val="tx2"/>
                </a:solidFill>
                <a:latin typeface="Arial" charset="0"/>
                <a:cs typeface="Arial" charset="0"/>
              </a:defRPr>
            </a:lvl9pPr>
          </a:lstStyle>
          <a:p>
            <a:endParaRPr lang="en-GB" sz="2800" dirty="0">
              <a:solidFill>
                <a:srgbClr val="44546A"/>
              </a:solidFill>
              <a:latin typeface="Arial"/>
            </a:endParaRPr>
          </a:p>
        </p:txBody>
      </p:sp>
      <p:sp>
        <p:nvSpPr>
          <p:cNvPr id="14" name="Rettangolo 13">
            <a:extLst>
              <a:ext uri="{FF2B5EF4-FFF2-40B4-BE49-F238E27FC236}">
                <a16:creationId xmlns:a16="http://schemas.microsoft.com/office/drawing/2014/main" id="{B3E08BDC-F606-42F8-BD35-730162B2C09C}"/>
              </a:ext>
            </a:extLst>
          </p:cNvPr>
          <p:cNvSpPr/>
          <p:nvPr/>
        </p:nvSpPr>
        <p:spPr>
          <a:xfrm>
            <a:off x="149910" y="2854837"/>
            <a:ext cx="8768254" cy="1600438"/>
          </a:xfrm>
          <a:prstGeom prst="rect">
            <a:avLst/>
          </a:prstGeom>
          <a:noFill/>
          <a:ln>
            <a:solidFill>
              <a:schemeClr val="tx1"/>
            </a:solidFill>
          </a:ln>
        </p:spPr>
        <p:txBody>
          <a:bodyPr wrap="square">
            <a:spAutoFit/>
          </a:bodyPr>
          <a:lstStyle/>
          <a:p>
            <a:pPr eaLnBrk="0" fontAlgn="base" hangingPunct="0">
              <a:spcBef>
                <a:spcPct val="0"/>
              </a:spcBef>
              <a:spcAft>
                <a:spcPct val="0"/>
              </a:spcAft>
            </a:pPr>
            <a:r>
              <a:rPr lang="en-US" sz="1400" b="1" dirty="0">
                <a:solidFill>
                  <a:srgbClr val="0E2034"/>
                </a:solidFill>
              </a:rPr>
              <a:t>Summary of the invention</a:t>
            </a:r>
            <a:br>
              <a:rPr lang="en-US" sz="1400" dirty="0">
                <a:solidFill>
                  <a:prstClr val="black"/>
                </a:solidFill>
              </a:rPr>
            </a:br>
            <a:br>
              <a:rPr lang="en-US" sz="1400" dirty="0">
                <a:solidFill>
                  <a:prstClr val="black"/>
                </a:solidFill>
              </a:rPr>
            </a:br>
            <a:r>
              <a:rPr lang="en-US" sz="1400" dirty="0">
                <a:solidFill>
                  <a:srgbClr val="0E2034"/>
                </a:solidFill>
              </a:rPr>
              <a:t>[0006] The inventors of the present patent have surprisingly found that the association between </a:t>
            </a:r>
            <a:r>
              <a:rPr lang="en-US" sz="1400" dirty="0" err="1">
                <a:solidFill>
                  <a:srgbClr val="0E2034"/>
                </a:solidFill>
              </a:rPr>
              <a:t>palmitoylethanolamide</a:t>
            </a:r>
            <a:r>
              <a:rPr lang="en-US" sz="1400" dirty="0">
                <a:solidFill>
                  <a:srgbClr val="0E2034"/>
                </a:solidFill>
              </a:rPr>
              <a:t>, in micronized or </a:t>
            </a:r>
            <a:r>
              <a:rPr lang="en-US" sz="1400" dirty="0" err="1">
                <a:solidFill>
                  <a:srgbClr val="0E2034"/>
                </a:solidFill>
              </a:rPr>
              <a:t>ultramicronized</a:t>
            </a:r>
            <a:r>
              <a:rPr lang="en-US" sz="1400" dirty="0">
                <a:solidFill>
                  <a:srgbClr val="0E2034"/>
                </a:solidFill>
              </a:rPr>
              <a:t> form, and L-</a:t>
            </a:r>
            <a:r>
              <a:rPr lang="en-US" sz="1400" dirty="0" err="1">
                <a:solidFill>
                  <a:srgbClr val="0E2034"/>
                </a:solidFill>
              </a:rPr>
              <a:t>acetylcarnitine</a:t>
            </a:r>
            <a:r>
              <a:rPr lang="en-US" sz="1400" dirty="0">
                <a:solidFill>
                  <a:srgbClr val="0E2034"/>
                </a:solidFill>
              </a:rPr>
              <a:t> is capable of providing a highly </a:t>
            </a:r>
            <a:r>
              <a:rPr lang="en-US" sz="1400" b="1" dirty="0">
                <a:solidFill>
                  <a:srgbClr val="0E2034"/>
                </a:solidFill>
                <a:highlight>
                  <a:srgbClr val="FFFF00"/>
                </a:highlight>
              </a:rPr>
              <a:t>synergic effect between the two molecules, which effect is particularly clear on neuropathic pain</a:t>
            </a:r>
            <a:r>
              <a:rPr lang="en-US" sz="1400" dirty="0">
                <a:solidFill>
                  <a:srgbClr val="0E2034"/>
                </a:solidFill>
                <a:highlight>
                  <a:srgbClr val="FFFF00"/>
                </a:highlight>
              </a:rPr>
              <a:t>. </a:t>
            </a:r>
            <a:br>
              <a:rPr lang="en-US" sz="1400" dirty="0">
                <a:solidFill>
                  <a:prstClr val="black"/>
                </a:solidFill>
                <a:highlight>
                  <a:srgbClr val="FFFF00"/>
                </a:highlight>
              </a:rPr>
            </a:br>
            <a:endParaRPr lang="it-IT" sz="1400" dirty="0">
              <a:solidFill>
                <a:prstClr val="black"/>
              </a:solidFill>
              <a:highlight>
                <a:srgbClr val="FFFF00"/>
              </a:highlight>
            </a:endParaRPr>
          </a:p>
        </p:txBody>
      </p:sp>
      <p:sp>
        <p:nvSpPr>
          <p:cNvPr id="15" name="Titolo 1">
            <a:extLst>
              <a:ext uri="{FF2B5EF4-FFF2-40B4-BE49-F238E27FC236}">
                <a16:creationId xmlns:a16="http://schemas.microsoft.com/office/drawing/2014/main" id="{08E58247-4A44-4F3A-899A-98C2133B744F}"/>
              </a:ext>
            </a:extLst>
          </p:cNvPr>
          <p:cNvSpPr txBox="1">
            <a:spLocks/>
          </p:cNvSpPr>
          <p:nvPr>
            <p:custDataLst>
              <p:tags r:id="rId2"/>
            </p:custDataLst>
          </p:nvPr>
        </p:nvSpPr>
        <p:spPr bwMode="auto">
          <a:xfrm>
            <a:off x="650874" y="451588"/>
            <a:ext cx="8071126" cy="4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2600" b="1" kern="1200">
                <a:solidFill>
                  <a:schemeClr val="tx2"/>
                </a:solidFill>
                <a:latin typeface="Arial" panose="020B0604020202020204" pitchFamily="34" charset="0"/>
                <a:ea typeface="Arial" charset="0"/>
                <a:cs typeface="Arial" panose="020B0604020202020204" pitchFamily="34" charset="0"/>
              </a:defRPr>
            </a:lvl1pPr>
            <a:lvl2pPr algn="l" rtl="0" eaLnBrk="0" fontAlgn="base" hangingPunct="0">
              <a:spcBef>
                <a:spcPct val="0"/>
              </a:spcBef>
              <a:spcAft>
                <a:spcPct val="0"/>
              </a:spcAft>
              <a:defRPr sz="2600" b="1">
                <a:solidFill>
                  <a:schemeClr val="tx2"/>
                </a:solidFill>
                <a:latin typeface="Arial" charset="0"/>
                <a:ea typeface="Arial" charset="0"/>
                <a:cs typeface="Arial" charset="0"/>
              </a:defRPr>
            </a:lvl2pPr>
            <a:lvl3pPr algn="l" rtl="0" eaLnBrk="0" fontAlgn="base" hangingPunct="0">
              <a:spcBef>
                <a:spcPct val="0"/>
              </a:spcBef>
              <a:spcAft>
                <a:spcPct val="0"/>
              </a:spcAft>
              <a:defRPr sz="2600" b="1">
                <a:solidFill>
                  <a:schemeClr val="tx2"/>
                </a:solidFill>
                <a:latin typeface="Arial" charset="0"/>
                <a:ea typeface="Arial" charset="0"/>
                <a:cs typeface="Arial" charset="0"/>
              </a:defRPr>
            </a:lvl3pPr>
            <a:lvl4pPr algn="l" rtl="0" eaLnBrk="0" fontAlgn="base" hangingPunct="0">
              <a:spcBef>
                <a:spcPct val="0"/>
              </a:spcBef>
              <a:spcAft>
                <a:spcPct val="0"/>
              </a:spcAft>
              <a:defRPr sz="2600" b="1">
                <a:solidFill>
                  <a:schemeClr val="tx2"/>
                </a:solidFill>
                <a:latin typeface="Arial" charset="0"/>
                <a:ea typeface="Arial" charset="0"/>
                <a:cs typeface="Arial" charset="0"/>
              </a:defRPr>
            </a:lvl4pPr>
            <a:lvl5pPr algn="l" rtl="0" eaLnBrk="0" fontAlgn="base" hangingPunct="0">
              <a:spcBef>
                <a:spcPct val="0"/>
              </a:spcBef>
              <a:spcAft>
                <a:spcPct val="0"/>
              </a:spcAft>
              <a:defRPr sz="2600" b="1">
                <a:solidFill>
                  <a:schemeClr val="tx2"/>
                </a:solidFill>
                <a:latin typeface="Arial" charset="0"/>
                <a:ea typeface="Arial" charset="0"/>
                <a:cs typeface="Arial" charset="0"/>
              </a:defRPr>
            </a:lvl5pPr>
            <a:lvl6pPr marL="457200" algn="l" rtl="0" fontAlgn="base">
              <a:spcBef>
                <a:spcPct val="0"/>
              </a:spcBef>
              <a:spcAft>
                <a:spcPct val="0"/>
              </a:spcAft>
              <a:defRPr sz="2600" b="1">
                <a:solidFill>
                  <a:schemeClr val="tx2"/>
                </a:solidFill>
                <a:latin typeface="Arial" charset="0"/>
                <a:cs typeface="Arial" charset="0"/>
              </a:defRPr>
            </a:lvl6pPr>
            <a:lvl7pPr marL="914400" algn="l" rtl="0" fontAlgn="base">
              <a:spcBef>
                <a:spcPct val="0"/>
              </a:spcBef>
              <a:spcAft>
                <a:spcPct val="0"/>
              </a:spcAft>
              <a:defRPr sz="2600" b="1">
                <a:solidFill>
                  <a:schemeClr val="tx2"/>
                </a:solidFill>
                <a:latin typeface="Arial" charset="0"/>
                <a:cs typeface="Arial" charset="0"/>
              </a:defRPr>
            </a:lvl7pPr>
            <a:lvl8pPr marL="1371600" algn="l" rtl="0" fontAlgn="base">
              <a:spcBef>
                <a:spcPct val="0"/>
              </a:spcBef>
              <a:spcAft>
                <a:spcPct val="0"/>
              </a:spcAft>
              <a:defRPr sz="2600" b="1">
                <a:solidFill>
                  <a:schemeClr val="tx2"/>
                </a:solidFill>
                <a:latin typeface="Arial" charset="0"/>
                <a:cs typeface="Arial" charset="0"/>
              </a:defRPr>
            </a:lvl8pPr>
            <a:lvl9pPr marL="1828800" algn="l" rtl="0" fontAlgn="base">
              <a:spcBef>
                <a:spcPct val="0"/>
              </a:spcBef>
              <a:spcAft>
                <a:spcPct val="0"/>
              </a:spcAft>
              <a:defRPr sz="2600" b="1">
                <a:solidFill>
                  <a:schemeClr val="tx2"/>
                </a:solidFill>
                <a:latin typeface="Arial" charset="0"/>
                <a:cs typeface="Arial" charset="0"/>
              </a:defRPr>
            </a:lvl9pPr>
          </a:lstStyle>
          <a:p>
            <a:endParaRPr lang="en-GB" sz="2800" dirty="0">
              <a:solidFill>
                <a:srgbClr val="44546A"/>
              </a:solidFill>
              <a:latin typeface="Arial"/>
            </a:endParaRPr>
          </a:p>
        </p:txBody>
      </p:sp>
      <p:sp>
        <p:nvSpPr>
          <p:cNvPr id="16" name="Titolo 1">
            <a:extLst>
              <a:ext uri="{FF2B5EF4-FFF2-40B4-BE49-F238E27FC236}">
                <a16:creationId xmlns:a16="http://schemas.microsoft.com/office/drawing/2014/main" id="{D302C1E9-4CCF-4F90-93A5-2D49893A1BF4}"/>
              </a:ext>
            </a:extLst>
          </p:cNvPr>
          <p:cNvSpPr txBox="1">
            <a:spLocks/>
          </p:cNvSpPr>
          <p:nvPr/>
        </p:nvSpPr>
        <p:spPr>
          <a:xfrm>
            <a:off x="498474" y="293092"/>
            <a:ext cx="8071126" cy="48282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fontAlgn="base">
              <a:spcAft>
                <a:spcPct val="0"/>
              </a:spcAft>
            </a:pPr>
            <a:r>
              <a:rPr lang="en-GB" sz="2700" b="1" dirty="0">
                <a:solidFill>
                  <a:prstClr val="black"/>
                </a:solidFill>
                <a:latin typeface="Tahoma" pitchFamily="34" charset="0"/>
                <a:cs typeface="Arial" charset="0"/>
              </a:rPr>
              <a:t>Patent </a:t>
            </a:r>
            <a:r>
              <a:rPr lang="en-GB" sz="2700" b="1" dirty="0" err="1">
                <a:solidFill>
                  <a:prstClr val="black"/>
                </a:solidFill>
                <a:latin typeface="Tahoma" pitchFamily="34" charset="0"/>
                <a:cs typeface="Arial" charset="0"/>
              </a:rPr>
              <a:t>Acetil</a:t>
            </a:r>
            <a:r>
              <a:rPr lang="en-GB" sz="2700" b="1" dirty="0">
                <a:solidFill>
                  <a:prstClr val="black"/>
                </a:solidFill>
                <a:latin typeface="Tahoma" pitchFamily="34" charset="0"/>
                <a:cs typeface="Arial" charset="0"/>
              </a:rPr>
              <a:t> </a:t>
            </a:r>
            <a:r>
              <a:rPr lang="en-GB" sz="2700" b="1" dirty="0" err="1">
                <a:solidFill>
                  <a:prstClr val="black"/>
                </a:solidFill>
                <a:latin typeface="Tahoma" pitchFamily="34" charset="0"/>
                <a:cs typeface="Arial" charset="0"/>
              </a:rPr>
              <a:t>Carnitina</a:t>
            </a:r>
            <a:r>
              <a:rPr lang="en-GB" sz="2700" b="1" dirty="0">
                <a:solidFill>
                  <a:prstClr val="black"/>
                </a:solidFill>
                <a:latin typeface="Tahoma" pitchFamily="34" charset="0"/>
                <a:cs typeface="Arial" charset="0"/>
              </a:rPr>
              <a:t>+ PEA</a:t>
            </a:r>
          </a:p>
        </p:txBody>
      </p:sp>
      <p:pic>
        <p:nvPicPr>
          <p:cNvPr id="17" name="Immagine 16">
            <a:extLst>
              <a:ext uri="{FF2B5EF4-FFF2-40B4-BE49-F238E27FC236}">
                <a16:creationId xmlns:a16="http://schemas.microsoft.com/office/drawing/2014/main" id="{6C4911DB-9594-468F-99B6-F7B4C925F21E}"/>
              </a:ext>
            </a:extLst>
          </p:cNvPr>
          <p:cNvPicPr>
            <a:picLocks noChangeAspect="1"/>
          </p:cNvPicPr>
          <p:nvPr/>
        </p:nvPicPr>
        <p:blipFill>
          <a:blip r:embed="rId4"/>
          <a:stretch>
            <a:fillRect/>
          </a:stretch>
        </p:blipFill>
        <p:spPr>
          <a:xfrm>
            <a:off x="135082" y="988594"/>
            <a:ext cx="4165908" cy="1572405"/>
          </a:xfrm>
          <a:prstGeom prst="rect">
            <a:avLst/>
          </a:prstGeom>
        </p:spPr>
      </p:pic>
      <p:sp>
        <p:nvSpPr>
          <p:cNvPr id="2" name="Segnaposto numero diapositiva 1"/>
          <p:cNvSpPr>
            <a:spLocks noGrp="1"/>
          </p:cNvSpPr>
          <p:nvPr>
            <p:ph type="sldNum" sz="quarter" idx="12"/>
          </p:nvPr>
        </p:nvSpPr>
        <p:spPr/>
        <p:txBody>
          <a:bodyPr/>
          <a:lstStyle/>
          <a:p>
            <a:pPr>
              <a:defRPr/>
            </a:pPr>
            <a:fld id="{6C469FD7-CBA3-4753-B39D-95E8A6567618}" type="slidenum">
              <a:rPr lang="it-IT" smtClean="0">
                <a:solidFill>
                  <a:prstClr val="black">
                    <a:tint val="75000"/>
                  </a:prstClr>
                </a:solidFill>
              </a:rPr>
              <a:pPr>
                <a:defRPr/>
              </a:pPr>
              <a:t>30</a:t>
            </a:fld>
            <a:endParaRPr lang="it-IT">
              <a:solidFill>
                <a:prstClr val="black">
                  <a:tint val="75000"/>
                </a:prstClr>
              </a:solidFill>
            </a:endParaRPr>
          </a:p>
        </p:txBody>
      </p:sp>
    </p:spTree>
    <p:extLst>
      <p:ext uri="{BB962C8B-B14F-4D97-AF65-F5344CB8AC3E}">
        <p14:creationId xmlns:p14="http://schemas.microsoft.com/office/powerpoint/2010/main" val="23728675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o 1"/>
          <p:cNvGrpSpPr/>
          <p:nvPr/>
        </p:nvGrpSpPr>
        <p:grpSpPr>
          <a:xfrm>
            <a:off x="129086" y="-1"/>
            <a:ext cx="11712394" cy="6756660"/>
            <a:chOff x="129086" y="-1"/>
            <a:chExt cx="11712394" cy="6756660"/>
          </a:xfrm>
        </p:grpSpPr>
        <p:grpSp>
          <p:nvGrpSpPr>
            <p:cNvPr id="6" name="Gruppo 5">
              <a:extLst>
                <a:ext uri="{FF2B5EF4-FFF2-40B4-BE49-F238E27FC236}">
                  <a16:creationId xmlns:a16="http://schemas.microsoft.com/office/drawing/2014/main" id="{A1E8A8D4-DC8A-4BD1-B06A-6535114FFA2F}"/>
                </a:ext>
              </a:extLst>
            </p:cNvPr>
            <p:cNvGrpSpPr/>
            <p:nvPr/>
          </p:nvGrpSpPr>
          <p:grpSpPr>
            <a:xfrm>
              <a:off x="5379719" y="775063"/>
              <a:ext cx="6461761" cy="4943316"/>
              <a:chOff x="4320182" y="1667371"/>
              <a:chExt cx="4829175" cy="3790950"/>
            </a:xfrm>
          </p:grpSpPr>
          <p:pic>
            <p:nvPicPr>
              <p:cNvPr id="7" name="Immagine 6">
                <a:extLst>
                  <a:ext uri="{FF2B5EF4-FFF2-40B4-BE49-F238E27FC236}">
                    <a16:creationId xmlns:a16="http://schemas.microsoft.com/office/drawing/2014/main" id="{02FF3922-1589-4A79-A32D-5162C4F46D60}"/>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Effect>
                          <a14:brightnessContrast contrast="-40000"/>
                        </a14:imgEffect>
                      </a14:imgLayer>
                    </a14:imgProps>
                  </a:ext>
                </a:extLst>
              </a:blip>
              <a:stretch>
                <a:fillRect/>
              </a:stretch>
            </p:blipFill>
            <p:spPr>
              <a:xfrm>
                <a:off x="4320182" y="1667371"/>
                <a:ext cx="4829175" cy="3790950"/>
              </a:xfrm>
              <a:prstGeom prst="rect">
                <a:avLst/>
              </a:prstGeom>
            </p:spPr>
          </p:pic>
          <p:sp>
            <p:nvSpPr>
              <p:cNvPr id="8" name="CasellaDiTesto 7">
                <a:extLst>
                  <a:ext uri="{FF2B5EF4-FFF2-40B4-BE49-F238E27FC236}">
                    <a16:creationId xmlns:a16="http://schemas.microsoft.com/office/drawing/2014/main" id="{DC235F7E-D8A3-4298-B1E3-83C38ADB050E}"/>
                  </a:ext>
                </a:extLst>
              </p:cNvPr>
              <p:cNvSpPr txBox="1"/>
              <p:nvPr/>
            </p:nvSpPr>
            <p:spPr>
              <a:xfrm>
                <a:off x="5486397" y="3695307"/>
                <a:ext cx="669303" cy="253916"/>
              </a:xfrm>
              <a:prstGeom prst="rect">
                <a:avLst/>
              </a:prstGeom>
              <a:solidFill>
                <a:schemeClr val="bg1"/>
              </a:solidFill>
            </p:spPr>
            <p:txBody>
              <a:bodyPr wrap="square" rtlCol="0">
                <a:spAutoFit/>
              </a:bodyPr>
              <a:lstStyle/>
              <a:p>
                <a:pPr eaLnBrk="0" fontAlgn="base" hangingPunct="0">
                  <a:spcBef>
                    <a:spcPct val="0"/>
                  </a:spcBef>
                  <a:spcAft>
                    <a:spcPct val="0"/>
                  </a:spcAft>
                </a:pPr>
                <a:r>
                  <a:rPr lang="it-IT" sz="1050" dirty="0">
                    <a:solidFill>
                      <a:prstClr val="black"/>
                    </a:solidFill>
                    <a:latin typeface="Times New Roman" panose="02020603050405020304" pitchFamily="18" charset="0"/>
                    <a:cs typeface="Times New Roman" panose="02020603050405020304" pitchFamily="18" charset="0"/>
                  </a:rPr>
                  <a:t>LBP-IQ</a:t>
                </a:r>
              </a:p>
            </p:txBody>
          </p:sp>
        </p:grpSp>
        <p:pic>
          <p:nvPicPr>
            <p:cNvPr id="10" name="Immagine 9">
              <a:extLst>
                <a:ext uri="{FF2B5EF4-FFF2-40B4-BE49-F238E27FC236}">
                  <a16:creationId xmlns:a16="http://schemas.microsoft.com/office/drawing/2014/main" id="{357FBF9A-0C7B-4C70-9B99-A398F7C1B8AB}"/>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Lst>
            </a:blip>
            <a:stretch>
              <a:fillRect/>
            </a:stretch>
          </p:blipFill>
          <p:spPr>
            <a:xfrm>
              <a:off x="129087" y="-1"/>
              <a:ext cx="5046772" cy="2402649"/>
            </a:xfrm>
            <a:prstGeom prst="rect">
              <a:avLst/>
            </a:prstGeom>
            <a:effectLst>
              <a:outerShdw blurRad="50800" dist="38100" dir="2700000" algn="tl" rotWithShape="0">
                <a:prstClr val="black">
                  <a:alpha val="40000"/>
                </a:prstClr>
              </a:outerShdw>
            </a:effectLst>
          </p:spPr>
        </p:pic>
        <p:pic>
          <p:nvPicPr>
            <p:cNvPr id="11" name="Immagine 10">
              <a:extLst>
                <a:ext uri="{FF2B5EF4-FFF2-40B4-BE49-F238E27FC236}">
                  <a16:creationId xmlns:a16="http://schemas.microsoft.com/office/drawing/2014/main" id="{8F27DB77-32BF-429A-8D37-76A7CECA5CEB}"/>
                </a:ext>
              </a:extLst>
            </p:cNvPr>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Effect>
                        <a14:brightnessContrast contrast="-40000"/>
                      </a14:imgEffect>
                    </a14:imgLayer>
                  </a14:imgProps>
                </a:ext>
              </a:extLst>
            </a:blip>
            <a:stretch>
              <a:fillRect/>
            </a:stretch>
          </p:blipFill>
          <p:spPr>
            <a:xfrm>
              <a:off x="129086" y="2348096"/>
              <a:ext cx="5046773" cy="4408563"/>
            </a:xfrm>
            <a:prstGeom prst="rect">
              <a:avLst/>
            </a:prstGeom>
          </p:spPr>
        </p:pic>
      </p:grpSp>
    </p:spTree>
    <p:extLst>
      <p:ext uri="{BB962C8B-B14F-4D97-AF65-F5344CB8AC3E}">
        <p14:creationId xmlns:p14="http://schemas.microsoft.com/office/powerpoint/2010/main" val="33978232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testo 2"/>
          <p:cNvSpPr>
            <a:spLocks noGrp="1"/>
          </p:cNvSpPr>
          <p:nvPr>
            <p:ph type="body" sz="quarter" idx="26"/>
          </p:nvPr>
        </p:nvSpPr>
        <p:spPr>
          <a:xfrm>
            <a:off x="752475" y="828675"/>
            <a:ext cx="10660063" cy="460375"/>
          </a:xfrm>
        </p:spPr>
        <p:txBody>
          <a:bodyPr/>
          <a:lstStyle/>
          <a:p>
            <a:pPr>
              <a:defRPr/>
            </a:pPr>
            <a:r>
              <a:rPr lang="it-IT" dirty="0"/>
              <a:t>Sinergia tra PEA e LAC…e sostanza antiossidante</a:t>
            </a:r>
          </a:p>
        </p:txBody>
      </p:sp>
      <p:sp>
        <p:nvSpPr>
          <p:cNvPr id="315396" name="Segnaposto contenuto 12"/>
          <p:cNvSpPr>
            <a:spLocks noGrp="1"/>
          </p:cNvSpPr>
          <p:nvPr>
            <p:ph idx="1"/>
          </p:nvPr>
        </p:nvSpPr>
        <p:spPr>
          <a:xfrm>
            <a:off x="752475" y="1454150"/>
            <a:ext cx="10734675" cy="2232025"/>
          </a:xfrm>
        </p:spPr>
        <p:txBody>
          <a:bodyPr/>
          <a:lstStyle/>
          <a:p>
            <a:pPr algn="just"/>
            <a:r>
              <a:rPr lang="it-IT" altLang="it-IT" sz="1800"/>
              <a:t>Valutato in topi sottoposti a procedura chirurgica di legatura del nervo sciatico in grado di indurre dolore neuropatico. I trattamenti con PEA-um e ALCAR sono stati somministrati per via orale. </a:t>
            </a:r>
          </a:p>
          <a:p>
            <a:pPr algn="just"/>
            <a:r>
              <a:rPr lang="it-IT" altLang="it-IT" sz="1800"/>
              <a:t>L’associazione di PEA e LAC ha </a:t>
            </a:r>
            <a:r>
              <a:rPr lang="it-IT" altLang="it-IT" sz="1800" b="1"/>
              <a:t>effetto sinergico </a:t>
            </a:r>
            <a:r>
              <a:rPr lang="it-IT" altLang="it-IT" sz="1800"/>
              <a:t>sulla remissione del dolore.</a:t>
            </a:r>
          </a:p>
          <a:p>
            <a:pPr algn="just"/>
            <a:r>
              <a:rPr lang="it-IT" altLang="it-IT" sz="1800"/>
              <a:t>Questo effetto era aumentato quando all’associazione PEA-LAC veniva aggiunta una </a:t>
            </a:r>
            <a:r>
              <a:rPr lang="it-IT" altLang="it-IT" sz="1800" b="1"/>
              <a:t>sostanza ad attività antiossidante</a:t>
            </a:r>
            <a:r>
              <a:rPr lang="it-IT" altLang="it-IT" sz="1800"/>
              <a:t>. Il composto con attività antiossidante è preferibilmente selezionato dal gruppo comprendente polifenoli, </a:t>
            </a:r>
            <a:r>
              <a:rPr lang="it-IT" altLang="it-IT" sz="1800" b="1"/>
              <a:t>acido alfa-lipoico </a:t>
            </a:r>
            <a:r>
              <a:rPr lang="it-IT" altLang="it-IT" sz="1800"/>
              <a:t>e l-acetilcisteina.</a:t>
            </a:r>
            <a:endParaRPr lang="it-IT" altLang="it-IT" sz="2000"/>
          </a:p>
          <a:p>
            <a:pPr algn="just"/>
            <a:endParaRPr lang="it-IT" altLang="it-IT" sz="1800"/>
          </a:p>
        </p:txBody>
      </p:sp>
      <p:sp>
        <p:nvSpPr>
          <p:cNvPr id="9" name="Rettangolo 8"/>
          <p:cNvSpPr/>
          <p:nvPr/>
        </p:nvSpPr>
        <p:spPr>
          <a:xfrm>
            <a:off x="4848225" y="-11113"/>
            <a:ext cx="5211763" cy="646113"/>
          </a:xfrm>
          <a:prstGeom prst="rect">
            <a:avLst/>
          </a:prstGeom>
          <a:solidFill>
            <a:schemeClr val="bg1">
              <a:lumMod val="85000"/>
            </a:schemeClr>
          </a:solidFill>
        </p:spPr>
        <p:style>
          <a:lnRef idx="1">
            <a:schemeClr val="accent2"/>
          </a:lnRef>
          <a:fillRef idx="2">
            <a:schemeClr val="accent2"/>
          </a:fillRef>
          <a:effectRef idx="1">
            <a:schemeClr val="accent2"/>
          </a:effectRef>
          <a:fontRef idx="minor">
            <a:schemeClr val="dk1"/>
          </a:fontRef>
        </p:style>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it-IT" sz="1200" b="0" i="1" u="none" strike="noStrike" kern="1200" cap="none" spc="0" normalizeH="0" baseline="0" noProof="0" dirty="0">
                <a:ln>
                  <a:noFill/>
                </a:ln>
                <a:solidFill>
                  <a:prstClr val="black"/>
                </a:solidFill>
                <a:effectLst/>
                <a:uLnTx/>
                <a:uFillTx/>
                <a:latin typeface="Calibri" panose="020F0502020204030204"/>
                <a:ea typeface="+mn-ea"/>
                <a:cs typeface="+mn-cs"/>
              </a:rPr>
              <a:t>Method of </a:t>
            </a:r>
            <a:r>
              <a:rPr kumimoji="0" lang="it-IT" sz="1200" b="0" i="1" u="none" strike="noStrike" kern="1200" cap="none" spc="0" normalizeH="0" baseline="0" noProof="0" dirty="0" err="1">
                <a:ln>
                  <a:noFill/>
                </a:ln>
                <a:solidFill>
                  <a:prstClr val="black"/>
                </a:solidFill>
                <a:effectLst/>
                <a:uLnTx/>
                <a:uFillTx/>
                <a:latin typeface="Calibri" panose="020F0502020204030204"/>
                <a:ea typeface="+mn-ea"/>
                <a:cs typeface="+mn-cs"/>
              </a:rPr>
              <a:t>treating</a:t>
            </a:r>
            <a:r>
              <a:rPr kumimoji="0" lang="it-IT" sz="1200" b="0"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it-IT" sz="1200" b="0" i="1" u="none" strike="noStrike" kern="1200" cap="none" spc="0" normalizeH="0" baseline="0" noProof="0" dirty="0" err="1">
                <a:ln>
                  <a:noFill/>
                </a:ln>
                <a:solidFill>
                  <a:prstClr val="black"/>
                </a:solidFill>
                <a:effectLst/>
                <a:uLnTx/>
                <a:uFillTx/>
                <a:latin typeface="Calibri" panose="020F0502020204030204"/>
                <a:ea typeface="+mn-ea"/>
                <a:cs typeface="+mn-cs"/>
              </a:rPr>
              <a:t>neuropathic</a:t>
            </a:r>
            <a:r>
              <a:rPr kumimoji="0" lang="it-IT" sz="1200" b="0"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it-IT" sz="1200" b="0" i="1" u="none" strike="noStrike" kern="1200" cap="none" spc="0" normalizeH="0" baseline="0" noProof="0" dirty="0" err="1">
                <a:ln>
                  <a:noFill/>
                </a:ln>
                <a:solidFill>
                  <a:prstClr val="black"/>
                </a:solidFill>
                <a:effectLst/>
                <a:uLnTx/>
                <a:uFillTx/>
                <a:latin typeface="Calibri" panose="020F0502020204030204"/>
                <a:ea typeface="+mn-ea"/>
                <a:cs typeface="+mn-cs"/>
              </a:rPr>
              <a:t>pain</a:t>
            </a:r>
            <a:r>
              <a:rPr kumimoji="0" lang="it-IT" sz="1200" b="0" i="1" u="none" strike="noStrike" kern="1200" cap="none" spc="0" normalizeH="0" baseline="0" noProof="0" dirty="0">
                <a:ln>
                  <a:noFill/>
                </a:ln>
                <a:solidFill>
                  <a:prstClr val="black"/>
                </a:solidFill>
                <a:effectLst/>
                <a:uLnTx/>
                <a:uFillTx/>
                <a:latin typeface="Calibri" panose="020F0502020204030204"/>
                <a:ea typeface="+mn-ea"/>
                <a:cs typeface="+mn-cs"/>
              </a:rPr>
              <a:t> with a </a:t>
            </a:r>
            <a:r>
              <a:rPr kumimoji="0" lang="it-IT" sz="1200" b="0" i="1" u="none" strike="noStrike" kern="1200" cap="none" spc="0" normalizeH="0" baseline="0" noProof="0" dirty="0" err="1">
                <a:ln>
                  <a:noFill/>
                </a:ln>
                <a:solidFill>
                  <a:prstClr val="black"/>
                </a:solidFill>
                <a:effectLst/>
                <a:uLnTx/>
                <a:uFillTx/>
                <a:latin typeface="Calibri" panose="020F0502020204030204"/>
                <a:ea typeface="+mn-ea"/>
                <a:cs typeface="+mn-cs"/>
              </a:rPr>
              <a:t>synergistic</a:t>
            </a:r>
            <a:endParaRPr kumimoji="0" lang="it-IT" sz="1200" b="0" i="1"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it-IT" sz="1200" b="0" i="1" u="none" strike="noStrike" kern="1200" cap="none" spc="0" normalizeH="0" baseline="0" noProof="0" dirty="0">
                <a:ln>
                  <a:noFill/>
                </a:ln>
                <a:solidFill>
                  <a:prstClr val="black"/>
                </a:solidFill>
                <a:effectLst/>
                <a:uLnTx/>
                <a:uFillTx/>
                <a:latin typeface="Calibri" panose="020F0502020204030204"/>
                <a:ea typeface="+mn-ea"/>
                <a:cs typeface="+mn-cs"/>
              </a:rPr>
              <a:t>pharmaceutical </a:t>
            </a:r>
            <a:r>
              <a:rPr kumimoji="0" lang="it-IT" sz="1200" b="0" i="1" u="none" strike="noStrike" kern="1200" cap="none" spc="0" normalizeH="0" baseline="0" noProof="0" dirty="0" err="1">
                <a:ln>
                  <a:noFill/>
                </a:ln>
                <a:solidFill>
                  <a:prstClr val="black"/>
                </a:solidFill>
                <a:effectLst/>
                <a:uLnTx/>
                <a:uFillTx/>
                <a:latin typeface="Calibri" panose="020F0502020204030204"/>
                <a:ea typeface="+mn-ea"/>
                <a:cs typeface="+mn-cs"/>
              </a:rPr>
              <a:t>composition</a:t>
            </a:r>
            <a:r>
              <a:rPr kumimoji="0" lang="it-IT" sz="1200" b="0"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it-IT" sz="1200" b="0" i="1" u="none" strike="noStrike" kern="1200" cap="none" spc="0" normalizeH="0" baseline="0" noProof="0" dirty="0" err="1">
                <a:ln>
                  <a:noFill/>
                </a:ln>
                <a:solidFill>
                  <a:prstClr val="black"/>
                </a:solidFill>
                <a:effectLst/>
                <a:uLnTx/>
                <a:uFillTx/>
                <a:latin typeface="Calibri" panose="020F0502020204030204"/>
                <a:ea typeface="+mn-ea"/>
                <a:cs typeface="+mn-cs"/>
              </a:rPr>
              <a:t>comprising</a:t>
            </a:r>
            <a:r>
              <a:rPr kumimoji="0" lang="it-IT" sz="1200" b="0"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it-IT" sz="1200" b="0" i="1" u="none" strike="noStrike" kern="1200" cap="none" spc="0" normalizeH="0" baseline="0" noProof="0" dirty="0" err="1">
                <a:ln>
                  <a:noFill/>
                </a:ln>
                <a:solidFill>
                  <a:prstClr val="black"/>
                </a:solidFill>
                <a:effectLst/>
                <a:uLnTx/>
                <a:uFillTx/>
                <a:latin typeface="Calibri" panose="020F0502020204030204"/>
                <a:ea typeface="+mn-ea"/>
                <a:cs typeface="+mn-cs"/>
              </a:rPr>
              <a:t>palmitoylethanolamide</a:t>
            </a:r>
            <a:r>
              <a:rPr kumimoji="0" lang="it-IT" sz="1200" b="0" i="1" u="none" strike="noStrike" kern="1200" cap="none" spc="0" normalizeH="0" baseline="0" noProof="0" dirty="0">
                <a:ln>
                  <a:noFill/>
                </a:ln>
                <a:solidFill>
                  <a:prstClr val="black"/>
                </a:solidFill>
                <a:effectLst/>
                <a:uLnTx/>
                <a:uFillTx/>
                <a:latin typeface="Calibri" panose="020F0502020204030204"/>
                <a:ea typeface="+mn-ea"/>
                <a:cs typeface="+mn-cs"/>
              </a:rPr>
              <a:t> and l-</a:t>
            </a:r>
            <a:r>
              <a:rPr kumimoji="0" lang="it-IT" sz="1200" b="0" i="1" u="none" strike="noStrike" kern="1200" cap="none" spc="0" normalizeH="0" baseline="0" noProof="0" dirty="0" err="1">
                <a:ln>
                  <a:noFill/>
                </a:ln>
                <a:solidFill>
                  <a:prstClr val="black"/>
                </a:solidFill>
                <a:effectLst/>
                <a:uLnTx/>
                <a:uFillTx/>
                <a:latin typeface="Calibri" panose="020F0502020204030204"/>
                <a:ea typeface="+mn-ea"/>
                <a:cs typeface="+mn-cs"/>
              </a:rPr>
              <a:t>acetylcarnitine</a:t>
            </a:r>
            <a:r>
              <a:rPr kumimoji="0" lang="it-IT" sz="1200" b="0"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it-IT" sz="1200" b="0" i="1" u="none" strike="noStrike" kern="1200" cap="none" spc="0" normalizeH="0" baseline="0" noProof="0" dirty="0" err="1">
                <a:ln>
                  <a:noFill/>
                </a:ln>
                <a:solidFill>
                  <a:prstClr val="black"/>
                </a:solidFill>
                <a:effectLst/>
                <a:uLnTx/>
                <a:uFillTx/>
                <a:latin typeface="Calibri" panose="020F0502020204030204"/>
                <a:ea typeface="+mn-ea"/>
                <a:cs typeface="+mn-cs"/>
              </a:rPr>
              <a:t>Epitech</a:t>
            </a:r>
            <a:r>
              <a:rPr kumimoji="0" lang="it-IT" sz="1200" b="0" i="1" u="none" strike="noStrike" kern="1200" cap="none" spc="0" normalizeH="0" baseline="0" noProof="0" dirty="0">
                <a:ln>
                  <a:noFill/>
                </a:ln>
                <a:solidFill>
                  <a:prstClr val="black"/>
                </a:solidFill>
                <a:effectLst/>
                <a:uLnTx/>
                <a:uFillTx/>
                <a:latin typeface="Calibri" panose="020F0502020204030204"/>
                <a:ea typeface="+mn-ea"/>
                <a:cs typeface="+mn-cs"/>
              </a:rPr>
              <a:t> group </a:t>
            </a:r>
            <a:r>
              <a:rPr kumimoji="0" lang="it-IT" sz="1200" b="0" i="1" u="none" strike="noStrike" kern="1200" cap="none" spc="0" normalizeH="0" baseline="0" noProof="0" dirty="0" err="1">
                <a:ln>
                  <a:noFill/>
                </a:ln>
                <a:solidFill>
                  <a:prstClr val="black"/>
                </a:solidFill>
                <a:effectLst/>
                <a:uLnTx/>
                <a:uFillTx/>
                <a:latin typeface="Calibri" panose="020F0502020204030204"/>
                <a:ea typeface="+mn-ea"/>
                <a:cs typeface="+mn-cs"/>
              </a:rPr>
              <a:t>Srl</a:t>
            </a:r>
            <a:r>
              <a:rPr kumimoji="0" lang="it-IT" sz="1200" b="0" i="1" u="none" strike="noStrike" kern="1200" cap="none" spc="0" normalizeH="0" baseline="0" noProof="0" dirty="0">
                <a:ln>
                  <a:noFill/>
                </a:ln>
                <a:solidFill>
                  <a:prstClr val="black"/>
                </a:solidFill>
                <a:effectLst/>
                <a:uLnTx/>
                <a:uFillTx/>
                <a:latin typeface="Calibri" panose="020F0502020204030204"/>
                <a:ea typeface="+mn-ea"/>
                <a:cs typeface="+mn-cs"/>
              </a:rPr>
              <a:t>, Italia, n. US20170252314A1</a:t>
            </a:r>
          </a:p>
        </p:txBody>
      </p:sp>
      <p:pic>
        <p:nvPicPr>
          <p:cNvPr id="315398" name="Immagine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59988" y="-25400"/>
            <a:ext cx="2105025"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5" name="Diagramma 14"/>
          <p:cNvGraphicFramePr/>
          <p:nvPr>
            <p:extLst>
              <p:ext uri="{D42A27DB-BD31-4B8C-83A1-F6EECF244321}">
                <p14:modId xmlns:p14="http://schemas.microsoft.com/office/powerpoint/2010/main" val="2934281882"/>
              </p:ext>
            </p:extLst>
          </p:nvPr>
        </p:nvGraphicFramePr>
        <p:xfrm>
          <a:off x="204072" y="3733014"/>
          <a:ext cx="4167234" cy="27856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15400" name="Rettangolo 16"/>
          <p:cNvSpPr>
            <a:spLocks noChangeArrowheads="1"/>
          </p:cNvSpPr>
          <p:nvPr/>
        </p:nvSpPr>
        <p:spPr bwMode="auto">
          <a:xfrm>
            <a:off x="4191000" y="3984625"/>
            <a:ext cx="7312025"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285750" marR="0" lvl="0" indent="-285750" algn="just" defTabSz="914400" rtl="0" eaLnBrk="0" fontAlgn="base" latinLnBrk="0" hangingPunct="0">
              <a:lnSpc>
                <a:spcPct val="100000"/>
              </a:lnSpc>
              <a:spcBef>
                <a:spcPct val="0"/>
              </a:spcBef>
              <a:spcAft>
                <a:spcPts val="1200"/>
              </a:spcAft>
              <a:buClr>
                <a:srgbClr val="44546A"/>
              </a:buClr>
              <a:buSzTx/>
              <a:buFont typeface="Arial" panose="020B0604020202020204" pitchFamily="34" charset="0"/>
              <a:buChar char="•"/>
              <a:tabLst/>
              <a:defRPr/>
            </a:pPr>
            <a:r>
              <a:rPr kumimoji="0" lang="it-IT" altLang="it-IT"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La composizione farmaceutica del brevetto comprende </a:t>
            </a:r>
            <a:r>
              <a:rPr kumimoji="0" lang="it-IT" altLang="it-IT" sz="18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PEA con percentuale in peso tra 20 e 35%</a:t>
            </a:r>
            <a:r>
              <a:rPr kumimoji="0" lang="it-IT" altLang="it-IT"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a:t>
            </a:r>
            <a:r>
              <a:rPr kumimoji="0" lang="it-IT" altLang="it-IT" sz="18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ALCAR con percentuale in peso tra 20 e 55%</a:t>
            </a:r>
            <a:r>
              <a:rPr kumimoji="0" lang="it-IT" altLang="it-IT"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 e uno o più </a:t>
            </a:r>
            <a:r>
              <a:rPr kumimoji="0" lang="it-IT" altLang="it-IT" sz="1800" b="1"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composti con attività antiossidante con percentuale in peso totale tra 0 e 20%. </a:t>
            </a:r>
            <a:endParaRPr kumimoji="0" lang="it-IT" altLang="it-IT" sz="2000" b="1"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4" name="Segnaposto numero diapositiva 3"/>
          <p:cNvSpPr>
            <a:spLocks noGrp="1"/>
          </p:cNvSpPr>
          <p:nvPr>
            <p:ph type="sldNum" sz="quarter" idx="27"/>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7685BA-E56D-49BA-9CB5-C47108BEE6E5}" type="slidenum">
              <a:rPr kumimoji="0" lang="it-IT"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it-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35092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uppo 12">
            <a:extLst>
              <a:ext uri="{FF2B5EF4-FFF2-40B4-BE49-F238E27FC236}">
                <a16:creationId xmlns:a16="http://schemas.microsoft.com/office/drawing/2014/main" id="{674014DC-B54E-B2C0-79AB-1272F1AE35AB}"/>
              </a:ext>
            </a:extLst>
          </p:cNvPr>
          <p:cNvGrpSpPr/>
          <p:nvPr/>
        </p:nvGrpSpPr>
        <p:grpSpPr>
          <a:xfrm>
            <a:off x="319516" y="133565"/>
            <a:ext cx="11690974" cy="6591395"/>
            <a:chOff x="319516" y="133565"/>
            <a:chExt cx="11690974" cy="6591395"/>
          </a:xfrm>
        </p:grpSpPr>
        <p:grpSp>
          <p:nvGrpSpPr>
            <p:cNvPr id="6" name="Gruppo 5">
              <a:extLst>
                <a:ext uri="{FF2B5EF4-FFF2-40B4-BE49-F238E27FC236}">
                  <a16:creationId xmlns:a16="http://schemas.microsoft.com/office/drawing/2014/main" id="{D0E08A4A-BD31-911E-7C30-0473459D8AA0}"/>
                </a:ext>
              </a:extLst>
            </p:cNvPr>
            <p:cNvGrpSpPr/>
            <p:nvPr/>
          </p:nvGrpSpPr>
          <p:grpSpPr>
            <a:xfrm>
              <a:off x="319517" y="133565"/>
              <a:ext cx="7622408" cy="2046477"/>
              <a:chOff x="6248" y="1663175"/>
              <a:chExt cx="11410501" cy="3183071"/>
            </a:xfrm>
          </p:grpSpPr>
          <p:pic>
            <p:nvPicPr>
              <p:cNvPr id="3" name="Immagine 2">
                <a:extLst>
                  <a:ext uri="{FF2B5EF4-FFF2-40B4-BE49-F238E27FC236}">
                    <a16:creationId xmlns:a16="http://schemas.microsoft.com/office/drawing/2014/main" id="{1FB23645-B469-5C6D-972A-42B3A7EA25FA}"/>
                  </a:ext>
                </a:extLst>
              </p:cNvPr>
              <p:cNvPicPr>
                <a:picLocks noChangeAspect="1"/>
              </p:cNvPicPr>
              <p:nvPr/>
            </p:nvPicPr>
            <p:blipFill>
              <a:blip r:embed="rId2"/>
              <a:stretch>
                <a:fillRect/>
              </a:stretch>
            </p:blipFill>
            <p:spPr>
              <a:xfrm>
                <a:off x="6248" y="1663175"/>
                <a:ext cx="11410501" cy="3183071"/>
              </a:xfrm>
              <a:prstGeom prst="rect">
                <a:avLst/>
              </a:prstGeom>
            </p:spPr>
          </p:pic>
          <p:sp>
            <p:nvSpPr>
              <p:cNvPr id="5" name="CasellaDiTesto 4">
                <a:extLst>
                  <a:ext uri="{FF2B5EF4-FFF2-40B4-BE49-F238E27FC236}">
                    <a16:creationId xmlns:a16="http://schemas.microsoft.com/office/drawing/2014/main" id="{EB6E9FF9-5FA9-7BBD-9C3E-0D873DC0F02A}"/>
                  </a:ext>
                </a:extLst>
              </p:cNvPr>
              <p:cNvSpPr txBox="1"/>
              <p:nvPr/>
            </p:nvSpPr>
            <p:spPr>
              <a:xfrm>
                <a:off x="3254341" y="2257449"/>
                <a:ext cx="6814335" cy="430842"/>
              </a:xfrm>
              <a:prstGeom prst="rect">
                <a:avLst/>
              </a:prstGeom>
              <a:noFill/>
            </p:spPr>
            <p:txBody>
              <a:bodyPr wrap="square">
                <a:spAutoFit/>
              </a:bodyPr>
              <a:lstStyle/>
              <a:p>
                <a:r>
                  <a:rPr lang="it-IT" sz="1200" b="1" dirty="0">
                    <a:latin typeface="Arial" panose="020B0604020202020204" pitchFamily="34" charset="0"/>
                    <a:cs typeface="Arial" panose="020B0604020202020204" pitchFamily="34" charset="0"/>
                  </a:rPr>
                  <a:t>2022, 11, 135. https://doi.org/10.3390/antibiotics11020135</a:t>
                </a:r>
              </a:p>
            </p:txBody>
          </p:sp>
        </p:grpSp>
        <p:pic>
          <p:nvPicPr>
            <p:cNvPr id="10" name="Immagine 9">
              <a:extLst>
                <a:ext uri="{FF2B5EF4-FFF2-40B4-BE49-F238E27FC236}">
                  <a16:creationId xmlns:a16="http://schemas.microsoft.com/office/drawing/2014/main" id="{9C6DAE4B-E70B-B5D5-0AF2-904144C864B7}"/>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Effect>
                        <a14:brightnessContrast contrast="40000"/>
                      </a14:imgEffect>
                    </a14:imgLayer>
                  </a14:imgProps>
                </a:ext>
              </a:extLst>
            </a:blip>
            <a:stretch>
              <a:fillRect/>
            </a:stretch>
          </p:blipFill>
          <p:spPr>
            <a:xfrm>
              <a:off x="319516" y="2065107"/>
              <a:ext cx="6767352" cy="4630242"/>
            </a:xfrm>
            <a:prstGeom prst="rect">
              <a:avLst/>
            </a:prstGeom>
          </p:spPr>
        </p:pic>
        <p:sp>
          <p:nvSpPr>
            <p:cNvPr id="12" name="CasellaDiTesto 11">
              <a:extLst>
                <a:ext uri="{FF2B5EF4-FFF2-40B4-BE49-F238E27FC236}">
                  <a16:creationId xmlns:a16="http://schemas.microsoft.com/office/drawing/2014/main" id="{139A68A9-5BE4-5D90-E34B-924551188BBB}"/>
                </a:ext>
              </a:extLst>
            </p:cNvPr>
            <p:cNvSpPr txBox="1"/>
            <p:nvPr/>
          </p:nvSpPr>
          <p:spPr>
            <a:xfrm>
              <a:off x="7066322" y="261652"/>
              <a:ext cx="4944168" cy="6463308"/>
            </a:xfrm>
            <a:prstGeom prst="rect">
              <a:avLst/>
            </a:prstGeom>
            <a:solidFill>
              <a:schemeClr val="bg1"/>
            </a:solidFill>
          </p:spPr>
          <p:txBody>
            <a:bodyPr wrap="square">
              <a:spAutoFit/>
            </a:bodyPr>
            <a:lstStyle/>
            <a:p>
              <a:r>
                <a:rPr lang="it-IT" b="1" dirty="0">
                  <a:solidFill>
                    <a:srgbClr val="0070C0"/>
                  </a:solidFill>
                  <a:latin typeface="Arial" panose="020B0604020202020204" pitchFamily="34" charset="0"/>
                  <a:cs typeface="Arial" panose="020B0604020202020204" pitchFamily="34" charset="0"/>
                </a:rPr>
                <a:t>La curcumina (1,7-bis-(4-idrossi-3-metossifenil)-epta-1,6-diene-3,5-dione) è un polifenolo lipofilo naturale che presenta effetti farmacologici significativi in vitro e in vivo.</a:t>
              </a:r>
            </a:p>
            <a:p>
              <a:endParaRPr lang="it-IT" b="1" dirty="0">
                <a:solidFill>
                  <a:srgbClr val="0070C0"/>
                </a:solidFill>
                <a:latin typeface="Arial" panose="020B0604020202020204" pitchFamily="34" charset="0"/>
                <a:cs typeface="Arial" panose="020B0604020202020204" pitchFamily="34" charset="0"/>
              </a:endParaRPr>
            </a:p>
            <a:p>
              <a:r>
                <a:rPr lang="it-IT" b="1" dirty="0">
                  <a:solidFill>
                    <a:srgbClr val="0070C0"/>
                  </a:solidFill>
                  <a:latin typeface="Arial" panose="020B0604020202020204" pitchFamily="34" charset="0"/>
                  <a:cs typeface="Arial" panose="020B0604020202020204" pitchFamily="34" charset="0"/>
                </a:rPr>
                <a:t>Numerosi studi hanno identificato e caratterizzato le proprietà farmacocinetiche, farmacodinamiche e cliniche della curcumina.</a:t>
              </a:r>
            </a:p>
            <a:p>
              <a:endParaRPr lang="it-IT" b="1" dirty="0">
                <a:solidFill>
                  <a:srgbClr val="0070C0"/>
                </a:solidFill>
                <a:latin typeface="Arial" panose="020B0604020202020204" pitchFamily="34" charset="0"/>
                <a:cs typeface="Arial" panose="020B0604020202020204" pitchFamily="34" charset="0"/>
              </a:endParaRPr>
            </a:p>
            <a:p>
              <a:r>
                <a:rPr lang="it-IT" b="1" dirty="0">
                  <a:solidFill>
                    <a:srgbClr val="0070C0"/>
                  </a:solidFill>
                  <a:latin typeface="Arial" panose="020B0604020202020204" pitchFamily="34" charset="0"/>
                  <a:cs typeface="Arial" panose="020B0604020202020204" pitchFamily="34" charset="0"/>
                </a:rPr>
                <a:t>La curcumina ha un'azione antinfiammatoria, effetto antiossidante, </a:t>
              </a:r>
              <a:r>
                <a:rPr lang="it-IT" b="1" dirty="0" err="1">
                  <a:solidFill>
                    <a:srgbClr val="0070C0"/>
                  </a:solidFill>
                  <a:latin typeface="Arial" panose="020B0604020202020204" pitchFamily="34" charset="0"/>
                  <a:cs typeface="Arial" panose="020B0604020202020204" pitchFamily="34" charset="0"/>
                </a:rPr>
                <a:t>antinocicettivo</a:t>
              </a:r>
              <a:r>
                <a:rPr lang="it-IT" b="1" dirty="0">
                  <a:solidFill>
                    <a:srgbClr val="0070C0"/>
                  </a:solidFill>
                  <a:latin typeface="Arial" panose="020B0604020202020204" pitchFamily="34" charset="0"/>
                  <a:cs typeface="Arial" panose="020B0604020202020204" pitchFamily="34" charset="0"/>
                </a:rPr>
                <a:t>, antiparassitario, antimalarico e viene utilizzato come agente cicatrizzante.</a:t>
              </a:r>
            </a:p>
            <a:p>
              <a:endParaRPr lang="it-IT" b="1" dirty="0">
                <a:solidFill>
                  <a:srgbClr val="0070C0"/>
                </a:solidFill>
                <a:latin typeface="Arial" panose="020B0604020202020204" pitchFamily="34" charset="0"/>
                <a:cs typeface="Arial" panose="020B0604020202020204" pitchFamily="34" charset="0"/>
              </a:endParaRPr>
            </a:p>
            <a:p>
              <a:r>
                <a:rPr lang="it-IT" b="1" dirty="0">
                  <a:solidFill>
                    <a:srgbClr val="0070C0"/>
                  </a:solidFill>
                  <a:latin typeface="Arial" panose="020B0604020202020204" pitchFamily="34" charset="0"/>
                  <a:cs typeface="Arial" panose="020B0604020202020204" pitchFamily="34" charset="0"/>
                </a:rPr>
                <a:t>Tuttavia lo scarso assorbimento della curcumina nell’intestino </a:t>
              </a:r>
              <a:r>
                <a:rPr lang="it-IT" b="1" dirty="0" err="1">
                  <a:solidFill>
                    <a:srgbClr val="0070C0"/>
                  </a:solidFill>
                  <a:latin typeface="Arial" panose="020B0604020202020204" pitchFamily="34" charset="0"/>
                  <a:cs typeface="Arial" panose="020B0604020202020204" pitchFamily="34" charset="0"/>
                </a:rPr>
                <a:t>tenue,il</a:t>
              </a:r>
              <a:r>
                <a:rPr lang="it-IT" b="1" dirty="0">
                  <a:solidFill>
                    <a:srgbClr val="0070C0"/>
                  </a:solidFill>
                  <a:latin typeface="Arial" panose="020B0604020202020204" pitchFamily="34" charset="0"/>
                  <a:cs typeface="Arial" panose="020B0604020202020204" pitchFamily="34" charset="0"/>
                </a:rPr>
                <a:t> metabolismo veloce e sistematico,</a:t>
              </a:r>
            </a:p>
            <a:p>
              <a:r>
                <a:rPr lang="it-IT" b="1" dirty="0">
                  <a:solidFill>
                    <a:srgbClr val="0070C0"/>
                  </a:solidFill>
                  <a:latin typeface="Arial" panose="020B0604020202020204" pitchFamily="34" charset="0"/>
                  <a:cs typeface="Arial" panose="020B0604020202020204" pitchFamily="34" charset="0"/>
                </a:rPr>
                <a:t>l’eliminazione veloce causano una scarsa biodisponibilità della curcumina negli esseri umani.</a:t>
              </a:r>
            </a:p>
          </p:txBody>
        </p:sp>
      </p:grpSp>
    </p:spTree>
    <p:extLst>
      <p:ext uri="{BB962C8B-B14F-4D97-AF65-F5344CB8AC3E}">
        <p14:creationId xmlns:p14="http://schemas.microsoft.com/office/powerpoint/2010/main" val="19466738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0D1E3-E2DB-89DB-C966-4579DAB51D39}"/>
            </a:ext>
          </a:extLst>
        </p:cNvPr>
        <p:cNvGrpSpPr/>
        <p:nvPr/>
      </p:nvGrpSpPr>
      <p:grpSpPr>
        <a:xfrm>
          <a:off x="0" y="0"/>
          <a:ext cx="0" cy="0"/>
          <a:chOff x="0" y="0"/>
          <a:chExt cx="0" cy="0"/>
        </a:xfrm>
      </p:grpSpPr>
      <p:sp>
        <p:nvSpPr>
          <p:cNvPr id="38" name="Esagono 37">
            <a:extLst>
              <a:ext uri="{FF2B5EF4-FFF2-40B4-BE49-F238E27FC236}">
                <a16:creationId xmlns:a16="http://schemas.microsoft.com/office/drawing/2014/main" id="{C4C1AC0E-E939-4170-53B0-886156B61401}"/>
              </a:ext>
            </a:extLst>
          </p:cNvPr>
          <p:cNvSpPr/>
          <p:nvPr/>
        </p:nvSpPr>
        <p:spPr>
          <a:xfrm rot="16200000">
            <a:off x="260693" y="6205875"/>
            <a:ext cx="585701" cy="504915"/>
          </a:xfrm>
          <a:prstGeom prst="hexagon">
            <a:avLst>
              <a:gd name="adj" fmla="val 30588"/>
              <a:gd name="vf" fmla="val 115470"/>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white"/>
                </a:solidFill>
                <a:effectLst/>
                <a:uLnTx/>
                <a:uFillTx/>
                <a:latin typeface="Optima"/>
                <a:ea typeface="+mn-ea"/>
                <a:cs typeface="+mn-cs"/>
              </a:rPr>
              <a:t> </a:t>
            </a:r>
          </a:p>
        </p:txBody>
      </p:sp>
      <p:sp>
        <p:nvSpPr>
          <p:cNvPr id="4" name="CasellaDiTesto 3">
            <a:extLst>
              <a:ext uri="{FF2B5EF4-FFF2-40B4-BE49-F238E27FC236}">
                <a16:creationId xmlns:a16="http://schemas.microsoft.com/office/drawing/2014/main" id="{994F8FA9-7DE6-C235-EC50-753E1D6F05C5}"/>
              </a:ext>
            </a:extLst>
          </p:cNvPr>
          <p:cNvSpPr txBox="1"/>
          <p:nvPr/>
        </p:nvSpPr>
        <p:spPr>
          <a:xfrm>
            <a:off x="503429" y="63407"/>
            <a:ext cx="646825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3200" b="1" i="0" u="none" strike="noStrike" kern="1200" cap="none" spc="0" normalizeH="0" baseline="0" noProof="0" dirty="0">
                <a:ln>
                  <a:noFill/>
                </a:ln>
                <a:solidFill>
                  <a:srgbClr val="0070C0"/>
                </a:solidFill>
                <a:effectLst/>
                <a:uLnTx/>
                <a:uFillTx/>
                <a:latin typeface="Optima"/>
                <a:ea typeface="+mn-ea"/>
                <a:cs typeface="+mn-cs"/>
              </a:rPr>
              <a:t>Curcuma: azione antidolorifica</a:t>
            </a:r>
          </a:p>
        </p:txBody>
      </p:sp>
      <p:sp>
        <p:nvSpPr>
          <p:cNvPr id="20" name="Triangolo rettangolo 19">
            <a:extLst>
              <a:ext uri="{FF2B5EF4-FFF2-40B4-BE49-F238E27FC236}">
                <a16:creationId xmlns:a16="http://schemas.microsoft.com/office/drawing/2014/main" id="{A17DD656-6BDB-8DE4-81DF-8DB00996BE99}"/>
              </a:ext>
            </a:extLst>
          </p:cNvPr>
          <p:cNvSpPr/>
          <p:nvPr/>
        </p:nvSpPr>
        <p:spPr>
          <a:xfrm>
            <a:off x="494956" y="1878226"/>
            <a:ext cx="496626" cy="1700631"/>
          </a:xfrm>
          <a:prstGeom prst="rtTriangle">
            <a:avLst/>
          </a:prstGeom>
          <a:solidFill>
            <a:schemeClr val="bg1"/>
          </a:solidFill>
          <a:ln>
            <a:solidFill>
              <a:schemeClr val="bg1"/>
            </a:solid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Optima"/>
              <a:ea typeface="+mn-ea"/>
              <a:cs typeface="+mn-cs"/>
            </a:endParaRPr>
          </a:p>
        </p:txBody>
      </p:sp>
      <p:sp>
        <p:nvSpPr>
          <p:cNvPr id="21" name="Triangolo rettangolo 20">
            <a:extLst>
              <a:ext uri="{FF2B5EF4-FFF2-40B4-BE49-F238E27FC236}">
                <a16:creationId xmlns:a16="http://schemas.microsoft.com/office/drawing/2014/main" id="{DC1EAFB3-43A4-A488-C9E6-C09232494F2C}"/>
              </a:ext>
            </a:extLst>
          </p:cNvPr>
          <p:cNvSpPr/>
          <p:nvPr/>
        </p:nvSpPr>
        <p:spPr>
          <a:xfrm>
            <a:off x="9491986" y="1775730"/>
            <a:ext cx="530855" cy="1850743"/>
          </a:xfrm>
          <a:prstGeom prst="rtTriangle">
            <a:avLst/>
          </a:prstGeom>
          <a:solidFill>
            <a:schemeClr val="bg1"/>
          </a:solidFill>
          <a:ln>
            <a:solidFill>
              <a:schemeClr val="bg1"/>
            </a:solid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Optima"/>
              <a:ea typeface="+mn-ea"/>
              <a:cs typeface="+mn-cs"/>
            </a:endParaRPr>
          </a:p>
        </p:txBody>
      </p:sp>
      <p:sp>
        <p:nvSpPr>
          <p:cNvPr id="22" name="Triangolo rettangolo 21">
            <a:extLst>
              <a:ext uri="{FF2B5EF4-FFF2-40B4-BE49-F238E27FC236}">
                <a16:creationId xmlns:a16="http://schemas.microsoft.com/office/drawing/2014/main" id="{11E08EE4-8DF4-4F16-6D58-76B4A9B66A02}"/>
              </a:ext>
            </a:extLst>
          </p:cNvPr>
          <p:cNvSpPr/>
          <p:nvPr/>
        </p:nvSpPr>
        <p:spPr>
          <a:xfrm>
            <a:off x="6469219" y="1933567"/>
            <a:ext cx="530855" cy="1791827"/>
          </a:xfrm>
          <a:prstGeom prst="rtTriangle">
            <a:avLst/>
          </a:prstGeom>
          <a:solidFill>
            <a:schemeClr val="bg1"/>
          </a:solidFill>
          <a:ln>
            <a:solidFill>
              <a:schemeClr val="bg1"/>
            </a:solid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Optima"/>
              <a:ea typeface="+mn-ea"/>
              <a:cs typeface="+mn-cs"/>
            </a:endParaRPr>
          </a:p>
        </p:txBody>
      </p:sp>
      <p:sp>
        <p:nvSpPr>
          <p:cNvPr id="23" name="Triangolo rettangolo 22">
            <a:extLst>
              <a:ext uri="{FF2B5EF4-FFF2-40B4-BE49-F238E27FC236}">
                <a16:creationId xmlns:a16="http://schemas.microsoft.com/office/drawing/2014/main" id="{A658BD89-6749-7410-0941-80D84F4FA5D1}"/>
              </a:ext>
            </a:extLst>
          </p:cNvPr>
          <p:cNvSpPr/>
          <p:nvPr/>
        </p:nvSpPr>
        <p:spPr>
          <a:xfrm>
            <a:off x="3330304" y="1808750"/>
            <a:ext cx="659714" cy="2053158"/>
          </a:xfrm>
          <a:prstGeom prst="rtTriangle">
            <a:avLst/>
          </a:prstGeom>
          <a:solidFill>
            <a:schemeClr val="bg1"/>
          </a:solidFill>
          <a:ln>
            <a:solidFill>
              <a:schemeClr val="bg1"/>
            </a:solid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Optima"/>
              <a:ea typeface="+mn-ea"/>
              <a:cs typeface="+mn-cs"/>
            </a:endParaRPr>
          </a:p>
        </p:txBody>
      </p:sp>
      <p:sp>
        <p:nvSpPr>
          <p:cNvPr id="29" name="Triangolo rettangolo 28">
            <a:extLst>
              <a:ext uri="{FF2B5EF4-FFF2-40B4-BE49-F238E27FC236}">
                <a16:creationId xmlns:a16="http://schemas.microsoft.com/office/drawing/2014/main" id="{27F60EC0-0830-3EE1-1B5A-9335D2E34132}"/>
              </a:ext>
            </a:extLst>
          </p:cNvPr>
          <p:cNvSpPr/>
          <p:nvPr/>
        </p:nvSpPr>
        <p:spPr>
          <a:xfrm rot="10800000">
            <a:off x="5321347" y="2031838"/>
            <a:ext cx="595117" cy="1869435"/>
          </a:xfrm>
          <a:prstGeom prst="rtTriangle">
            <a:avLst/>
          </a:prstGeom>
          <a:solidFill>
            <a:schemeClr val="bg1"/>
          </a:solidFill>
          <a:ln>
            <a:solidFill>
              <a:schemeClr val="bg1"/>
            </a:solid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Optima"/>
              <a:ea typeface="+mn-ea"/>
              <a:cs typeface="+mn-cs"/>
            </a:endParaRPr>
          </a:p>
        </p:txBody>
      </p:sp>
      <p:sp>
        <p:nvSpPr>
          <p:cNvPr id="32" name="Triangolo rettangolo 31">
            <a:extLst>
              <a:ext uri="{FF2B5EF4-FFF2-40B4-BE49-F238E27FC236}">
                <a16:creationId xmlns:a16="http://schemas.microsoft.com/office/drawing/2014/main" id="{0CEE6EA0-EEE7-C02C-8113-08C2587C4D9A}"/>
              </a:ext>
            </a:extLst>
          </p:cNvPr>
          <p:cNvSpPr/>
          <p:nvPr/>
        </p:nvSpPr>
        <p:spPr>
          <a:xfrm rot="10800000">
            <a:off x="8410016" y="1952996"/>
            <a:ext cx="530855" cy="1825254"/>
          </a:xfrm>
          <a:prstGeom prst="rtTriangle">
            <a:avLst/>
          </a:prstGeom>
          <a:solidFill>
            <a:schemeClr val="bg1"/>
          </a:solidFill>
          <a:ln>
            <a:solidFill>
              <a:schemeClr val="bg1"/>
            </a:solid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Optima"/>
              <a:ea typeface="+mn-ea"/>
              <a:cs typeface="+mn-cs"/>
            </a:endParaRPr>
          </a:p>
        </p:txBody>
      </p:sp>
      <p:sp>
        <p:nvSpPr>
          <p:cNvPr id="8" name="CasellaDiTesto 7">
            <a:extLst>
              <a:ext uri="{FF2B5EF4-FFF2-40B4-BE49-F238E27FC236}">
                <a16:creationId xmlns:a16="http://schemas.microsoft.com/office/drawing/2014/main" id="{DA789A0B-B80F-65F7-0D8E-55BF2854A69B}"/>
              </a:ext>
            </a:extLst>
          </p:cNvPr>
          <p:cNvSpPr txBox="1"/>
          <p:nvPr/>
        </p:nvSpPr>
        <p:spPr>
          <a:xfrm>
            <a:off x="522831" y="790665"/>
            <a:ext cx="8975687"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Optima"/>
                <a:ea typeface="+mn-ea"/>
                <a:cs typeface="+mn-cs"/>
              </a:rPr>
              <a:t>Premessa: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0" i="0" u="none" strike="noStrike" kern="1200" cap="none" spc="0" normalizeH="0" baseline="0" noProof="0" dirty="0">
                <a:ln>
                  <a:noFill/>
                </a:ln>
                <a:solidFill>
                  <a:prstClr val="black"/>
                </a:solidFill>
                <a:effectLst/>
                <a:uLnTx/>
                <a:uFillTx/>
                <a:latin typeface="Optima"/>
                <a:ea typeface="+mn-ea"/>
                <a:cs typeface="+mn-cs"/>
              </a:rPr>
              <a:t>Le vie discendenti contribuiscono alla modulazione della trasmissione del dolore a livello spinale attraverso un’azione post sinaptica sulle proiezioni dei neuroni o sugli interneuroni nelle corna dorsali.</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600" b="0" i="0" u="none" strike="noStrike" kern="1200" cap="none" spc="0" normalizeH="0" baseline="0" noProof="0" dirty="0">
              <a:ln>
                <a:noFill/>
              </a:ln>
              <a:solidFill>
                <a:prstClr val="black"/>
              </a:solidFill>
              <a:effectLst/>
              <a:uLnTx/>
              <a:uFillTx/>
              <a:latin typeface="Optima"/>
              <a:ea typeface="+mn-ea"/>
              <a:cs typeface="+mn-cs"/>
            </a:endParaRPr>
          </a:p>
        </p:txBody>
      </p:sp>
      <p:cxnSp>
        <p:nvCxnSpPr>
          <p:cNvPr id="33" name="Connettore diritto 32">
            <a:extLst>
              <a:ext uri="{FF2B5EF4-FFF2-40B4-BE49-F238E27FC236}">
                <a16:creationId xmlns:a16="http://schemas.microsoft.com/office/drawing/2014/main" id="{FDD4DF89-038A-7034-6CF4-BCB2B77A2DBF}"/>
              </a:ext>
            </a:extLst>
          </p:cNvPr>
          <p:cNvCxnSpPr>
            <a:cxnSpLocks/>
          </p:cNvCxnSpPr>
          <p:nvPr/>
        </p:nvCxnSpPr>
        <p:spPr>
          <a:xfrm>
            <a:off x="2169570" y="572728"/>
            <a:ext cx="9648890" cy="0"/>
          </a:xfrm>
          <a:prstGeom prst="line">
            <a:avLst/>
          </a:prstGeom>
          <a:ln>
            <a:solidFill>
              <a:schemeClr val="accent3"/>
            </a:solidFill>
            <a:prstDash val="sysDot"/>
            <a:headEnd type="none" w="med" len="med"/>
            <a:tailEnd type="none" w="med" len="med"/>
          </a:ln>
        </p:spPr>
        <p:style>
          <a:lnRef idx="1">
            <a:schemeClr val="accent4"/>
          </a:lnRef>
          <a:fillRef idx="0">
            <a:schemeClr val="accent4"/>
          </a:fillRef>
          <a:effectRef idx="0">
            <a:schemeClr val="accent4"/>
          </a:effectRef>
          <a:fontRef idx="minor">
            <a:schemeClr val="tx1"/>
          </a:fontRef>
        </p:style>
      </p:cxnSp>
      <p:pic>
        <p:nvPicPr>
          <p:cNvPr id="2" name="Immagine 1">
            <a:extLst>
              <a:ext uri="{FF2B5EF4-FFF2-40B4-BE49-F238E27FC236}">
                <a16:creationId xmlns:a16="http://schemas.microsoft.com/office/drawing/2014/main" id="{2CA68D8F-BC12-045B-CF94-B7CEFA24F789}"/>
              </a:ext>
            </a:extLst>
          </p:cNvPr>
          <p:cNvPicPr>
            <a:picLocks noChangeAspect="1"/>
          </p:cNvPicPr>
          <p:nvPr/>
        </p:nvPicPr>
        <p:blipFill>
          <a:blip r:embed="rId3"/>
          <a:stretch>
            <a:fillRect/>
          </a:stretch>
        </p:blipFill>
        <p:spPr>
          <a:xfrm>
            <a:off x="8178229" y="1688500"/>
            <a:ext cx="3711211" cy="4745484"/>
          </a:xfrm>
          <a:prstGeom prst="rect">
            <a:avLst/>
          </a:prstGeom>
        </p:spPr>
      </p:pic>
      <p:pic>
        <p:nvPicPr>
          <p:cNvPr id="3" name="Immagine 2">
            <a:extLst>
              <a:ext uri="{FF2B5EF4-FFF2-40B4-BE49-F238E27FC236}">
                <a16:creationId xmlns:a16="http://schemas.microsoft.com/office/drawing/2014/main" id="{BE4099E4-3D17-E057-AB7E-2AD6EB229FF7}"/>
              </a:ext>
            </a:extLst>
          </p:cNvPr>
          <p:cNvPicPr>
            <a:picLocks noChangeAspect="1"/>
          </p:cNvPicPr>
          <p:nvPr/>
        </p:nvPicPr>
        <p:blipFill>
          <a:blip r:embed="rId4"/>
          <a:stretch>
            <a:fillRect/>
          </a:stretch>
        </p:blipFill>
        <p:spPr>
          <a:xfrm>
            <a:off x="431634" y="1775730"/>
            <a:ext cx="6890843" cy="2808396"/>
          </a:xfrm>
          <a:prstGeom prst="rect">
            <a:avLst/>
          </a:prstGeom>
        </p:spPr>
      </p:pic>
      <p:sp>
        <p:nvSpPr>
          <p:cNvPr id="6" name="CasellaDiTesto 5">
            <a:extLst>
              <a:ext uri="{FF2B5EF4-FFF2-40B4-BE49-F238E27FC236}">
                <a16:creationId xmlns:a16="http://schemas.microsoft.com/office/drawing/2014/main" id="{64CE952C-66FA-C778-B520-DC73B73450BC}"/>
              </a:ext>
            </a:extLst>
          </p:cNvPr>
          <p:cNvSpPr txBox="1"/>
          <p:nvPr/>
        </p:nvSpPr>
        <p:spPr>
          <a:xfrm>
            <a:off x="593417" y="4968565"/>
            <a:ext cx="6699381" cy="107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Optima"/>
                <a:ea typeface="+mn-ea"/>
                <a:cs typeface="+mn-cs"/>
              </a:rPr>
              <a:t>La curcumina è in grado di aumentare in modo dose dipendente i livelli di </a:t>
            </a:r>
            <a:r>
              <a:rPr kumimoji="0" lang="it-IT" sz="1600" b="0" i="0" u="sng"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Optima"/>
                <a:ea typeface="+mn-ea"/>
                <a:cs typeface="+mn-cs"/>
              </a:rPr>
              <a:t>serotonina</a:t>
            </a:r>
            <a:r>
              <a:rPr kumimoji="0" lang="it-IT" sz="16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Optima"/>
                <a:ea typeface="+mn-ea"/>
                <a:cs typeface="+mn-cs"/>
              </a:rPr>
              <a:t> e del metabolita della </a:t>
            </a:r>
            <a:r>
              <a:rPr kumimoji="0" lang="it-IT" sz="1600" b="0" i="0" u="sng"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Optima"/>
                <a:ea typeface="+mn-ea"/>
                <a:cs typeface="+mn-cs"/>
              </a:rPr>
              <a:t>noradrenalina</a:t>
            </a:r>
            <a:r>
              <a:rPr kumimoji="0" lang="it-IT" sz="16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Optima"/>
                <a:ea typeface="+mn-ea"/>
                <a:cs typeface="+mn-cs"/>
              </a:rPr>
              <a:t> (MHPG) a livello spinale, con conseguente riduzione del dolore (effetto </a:t>
            </a:r>
            <a:r>
              <a:rPr kumimoji="0" lang="it-IT" sz="1600" b="0" i="0" u="none" strike="noStrike" kern="1200" cap="none" spc="0" normalizeH="0" baseline="0" noProof="0" dirty="0" err="1">
                <a:ln>
                  <a:noFill/>
                </a:ln>
                <a:solidFill>
                  <a:prstClr val="black"/>
                </a:solidFill>
                <a:effectLst>
                  <a:outerShdw blurRad="38100" dist="38100" dir="2700000" algn="tl">
                    <a:srgbClr val="000000">
                      <a:alpha val="43137"/>
                    </a:srgbClr>
                  </a:outerShdw>
                </a:effectLst>
                <a:uLnTx/>
                <a:uFillTx/>
                <a:latin typeface="Optima"/>
                <a:ea typeface="+mn-ea"/>
                <a:cs typeface="+mn-cs"/>
              </a:rPr>
              <a:t>antinocicettivo</a:t>
            </a:r>
            <a:r>
              <a:rPr kumimoji="0" lang="it-IT" sz="16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Optima"/>
                <a:ea typeface="+mn-ea"/>
                <a:cs typeface="+mn-cs"/>
              </a:rPr>
              <a:t>)</a:t>
            </a:r>
          </a:p>
        </p:txBody>
      </p:sp>
    </p:spTree>
    <p:extLst>
      <p:ext uri="{BB962C8B-B14F-4D97-AF65-F5344CB8AC3E}">
        <p14:creationId xmlns:p14="http://schemas.microsoft.com/office/powerpoint/2010/main" val="22647922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AA0A917C-3855-240F-9102-466509688189}"/>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6136659" y="180129"/>
            <a:ext cx="5258335" cy="3486870"/>
          </a:xfrm>
          <a:prstGeom prst="rect">
            <a:avLst/>
          </a:prstGeom>
        </p:spPr>
      </p:pic>
      <p:grpSp>
        <p:nvGrpSpPr>
          <p:cNvPr id="9" name="Gruppo 8">
            <a:extLst>
              <a:ext uri="{FF2B5EF4-FFF2-40B4-BE49-F238E27FC236}">
                <a16:creationId xmlns:a16="http://schemas.microsoft.com/office/drawing/2014/main" id="{CDE65E0E-0133-5D91-8365-35A766FBABA9}"/>
              </a:ext>
            </a:extLst>
          </p:cNvPr>
          <p:cNvGrpSpPr/>
          <p:nvPr/>
        </p:nvGrpSpPr>
        <p:grpSpPr>
          <a:xfrm>
            <a:off x="1156381" y="3429000"/>
            <a:ext cx="7494459" cy="3248871"/>
            <a:chOff x="1459353" y="1955163"/>
            <a:chExt cx="10089340" cy="4722708"/>
          </a:xfrm>
        </p:grpSpPr>
        <p:grpSp>
          <p:nvGrpSpPr>
            <p:cNvPr id="10" name="Gruppo 9">
              <a:extLst>
                <a:ext uri="{FF2B5EF4-FFF2-40B4-BE49-F238E27FC236}">
                  <a16:creationId xmlns:a16="http://schemas.microsoft.com/office/drawing/2014/main" id="{E3065488-300D-A92B-97EE-70AABE73AEE4}"/>
                </a:ext>
              </a:extLst>
            </p:cNvPr>
            <p:cNvGrpSpPr/>
            <p:nvPr/>
          </p:nvGrpSpPr>
          <p:grpSpPr>
            <a:xfrm>
              <a:off x="1459353" y="1955163"/>
              <a:ext cx="9454902" cy="4722708"/>
              <a:chOff x="869767" y="192042"/>
              <a:chExt cx="13496286" cy="6368987"/>
            </a:xfrm>
          </p:grpSpPr>
          <p:pic>
            <p:nvPicPr>
              <p:cNvPr id="16" name="Immagine 15">
                <a:extLst>
                  <a:ext uri="{FF2B5EF4-FFF2-40B4-BE49-F238E27FC236}">
                    <a16:creationId xmlns:a16="http://schemas.microsoft.com/office/drawing/2014/main" id="{1989C2FB-2F27-A94D-0137-2BED6C652E8C}"/>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Lst>
              </a:blip>
              <a:srcRect l="-1691" t="-7508" r="-4643"/>
              <a:stretch/>
            </p:blipFill>
            <p:spPr>
              <a:xfrm>
                <a:off x="869767" y="192042"/>
                <a:ext cx="13496286" cy="6368987"/>
              </a:xfrm>
              <a:prstGeom prst="rect">
                <a:avLst/>
              </a:prstGeom>
            </p:spPr>
          </p:pic>
          <p:sp>
            <p:nvSpPr>
              <p:cNvPr id="17" name="Rettangolo 16">
                <a:extLst>
                  <a:ext uri="{FF2B5EF4-FFF2-40B4-BE49-F238E27FC236}">
                    <a16:creationId xmlns:a16="http://schemas.microsoft.com/office/drawing/2014/main" id="{BCC35CAF-7E9F-13D6-2712-40B6F65350F8}"/>
                  </a:ext>
                </a:extLst>
              </p:cNvPr>
              <p:cNvSpPr/>
              <p:nvPr/>
            </p:nvSpPr>
            <p:spPr>
              <a:xfrm>
                <a:off x="8308475" y="424619"/>
                <a:ext cx="6057578" cy="32011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cxnSp>
          <p:nvCxnSpPr>
            <p:cNvPr id="11" name="Connettore 2 10">
              <a:extLst>
                <a:ext uri="{FF2B5EF4-FFF2-40B4-BE49-F238E27FC236}">
                  <a16:creationId xmlns:a16="http://schemas.microsoft.com/office/drawing/2014/main" id="{6476C2BD-1208-F7E4-7A64-AB664FC1AA4B}"/>
                </a:ext>
              </a:extLst>
            </p:cNvPr>
            <p:cNvCxnSpPr>
              <a:cxnSpLocks/>
            </p:cNvCxnSpPr>
            <p:nvPr/>
          </p:nvCxnSpPr>
          <p:spPr>
            <a:xfrm>
              <a:off x="9271591" y="2981345"/>
              <a:ext cx="0" cy="1"/>
            </a:xfrm>
            <a:prstGeom prst="straightConnector1">
              <a:avLst/>
            </a:prstGeom>
            <a:ln w="12700">
              <a:solidFill>
                <a:srgbClr val="00B05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2" name="Connettore 2 11">
              <a:extLst>
                <a:ext uri="{FF2B5EF4-FFF2-40B4-BE49-F238E27FC236}">
                  <a16:creationId xmlns:a16="http://schemas.microsoft.com/office/drawing/2014/main" id="{2315A1EB-015C-AD0D-6F51-262E018DB22F}"/>
                </a:ext>
              </a:extLst>
            </p:cNvPr>
            <p:cNvCxnSpPr>
              <a:cxnSpLocks/>
            </p:cNvCxnSpPr>
            <p:nvPr/>
          </p:nvCxnSpPr>
          <p:spPr>
            <a:xfrm flipH="1">
              <a:off x="4036741" y="4609637"/>
              <a:ext cx="4316696" cy="1242499"/>
            </a:xfrm>
            <a:prstGeom prst="straightConnector1">
              <a:avLst/>
            </a:prstGeom>
            <a:ln w="12700">
              <a:solidFill>
                <a:srgbClr val="FF0000"/>
              </a:solidFill>
              <a:prstDash val="dash"/>
              <a:tailEnd type="triangle"/>
            </a:ln>
          </p:spPr>
          <p:style>
            <a:lnRef idx="1">
              <a:schemeClr val="accent2"/>
            </a:lnRef>
            <a:fillRef idx="0">
              <a:schemeClr val="accent2"/>
            </a:fillRef>
            <a:effectRef idx="0">
              <a:schemeClr val="accent2"/>
            </a:effectRef>
            <a:fontRef idx="minor">
              <a:schemeClr val="tx1"/>
            </a:fontRef>
          </p:style>
        </p:cxnSp>
        <p:sp>
          <p:nvSpPr>
            <p:cNvPr id="13" name="CasellaDiTesto 12">
              <a:extLst>
                <a:ext uri="{FF2B5EF4-FFF2-40B4-BE49-F238E27FC236}">
                  <a16:creationId xmlns:a16="http://schemas.microsoft.com/office/drawing/2014/main" id="{B2E499D5-E4CD-A647-A5A1-6BA9CD855192}"/>
                </a:ext>
              </a:extLst>
            </p:cNvPr>
            <p:cNvSpPr txBox="1"/>
            <p:nvPr/>
          </p:nvSpPr>
          <p:spPr>
            <a:xfrm>
              <a:off x="8376421" y="4385302"/>
              <a:ext cx="3172272" cy="369332"/>
            </a:xfrm>
            <a:prstGeom prst="rect">
              <a:avLst/>
            </a:prstGeom>
            <a:noFill/>
          </p:spPr>
          <p:txBody>
            <a:bodyPr wrap="square" rtlCol="0">
              <a:spAutoFit/>
            </a:bodyPr>
            <a:lstStyle/>
            <a:p>
              <a:r>
                <a:rPr lang="it-IT" b="1" dirty="0">
                  <a:solidFill>
                    <a:srgbClr val="FF0000"/>
                  </a:solidFill>
                  <a:latin typeface="Optima" panose="020B0502050508020304" pitchFamily="34" charset="0"/>
                </a:rPr>
                <a:t>Curcumina standard</a:t>
              </a:r>
              <a:endParaRPr lang="it-IT" b="1" baseline="30000" dirty="0">
                <a:solidFill>
                  <a:srgbClr val="FF0000"/>
                </a:solidFill>
                <a:latin typeface="Optima" panose="020B0502050508020304" pitchFamily="34" charset="0"/>
              </a:endParaRPr>
            </a:p>
          </p:txBody>
        </p:sp>
        <p:sp>
          <p:nvSpPr>
            <p:cNvPr id="14" name="CasellaDiTesto 13">
              <a:extLst>
                <a:ext uri="{FF2B5EF4-FFF2-40B4-BE49-F238E27FC236}">
                  <a16:creationId xmlns:a16="http://schemas.microsoft.com/office/drawing/2014/main" id="{BC8A5F21-214D-149D-C5AF-9AA8B2514119}"/>
                </a:ext>
              </a:extLst>
            </p:cNvPr>
            <p:cNvSpPr txBox="1"/>
            <p:nvPr/>
          </p:nvSpPr>
          <p:spPr>
            <a:xfrm>
              <a:off x="9309953" y="2783498"/>
              <a:ext cx="1348263" cy="369332"/>
            </a:xfrm>
            <a:prstGeom prst="rect">
              <a:avLst/>
            </a:prstGeom>
            <a:noFill/>
          </p:spPr>
          <p:txBody>
            <a:bodyPr wrap="square" rtlCol="0">
              <a:spAutoFit/>
            </a:bodyPr>
            <a:lstStyle/>
            <a:p>
              <a:r>
                <a:rPr lang="it-IT" b="1" dirty="0">
                  <a:solidFill>
                    <a:srgbClr val="00B050"/>
                  </a:solidFill>
                  <a:latin typeface="Optima" panose="020B0502050508020304" pitchFamily="34" charset="0"/>
                </a:rPr>
                <a:t>CurQfen</a:t>
              </a:r>
              <a:r>
                <a:rPr lang="it-IT" b="1" baseline="30000" dirty="0">
                  <a:solidFill>
                    <a:srgbClr val="00B050"/>
                  </a:solidFill>
                  <a:latin typeface="Optima" panose="020B0502050508020304" pitchFamily="34" charset="0"/>
                </a:rPr>
                <a:t>®</a:t>
              </a:r>
            </a:p>
          </p:txBody>
        </p:sp>
      </p:grpSp>
      <p:sp>
        <p:nvSpPr>
          <p:cNvPr id="19" name="CasellaDiTesto 18">
            <a:extLst>
              <a:ext uri="{FF2B5EF4-FFF2-40B4-BE49-F238E27FC236}">
                <a16:creationId xmlns:a16="http://schemas.microsoft.com/office/drawing/2014/main" id="{648437C6-D137-062C-04D5-07D580640D60}"/>
              </a:ext>
            </a:extLst>
          </p:cNvPr>
          <p:cNvSpPr txBox="1"/>
          <p:nvPr/>
        </p:nvSpPr>
        <p:spPr>
          <a:xfrm>
            <a:off x="307012" y="282588"/>
            <a:ext cx="6097712" cy="3139321"/>
          </a:xfrm>
          <a:prstGeom prst="rect">
            <a:avLst/>
          </a:prstGeom>
          <a:noFill/>
        </p:spPr>
        <p:txBody>
          <a:bodyPr wrap="square">
            <a:spAutoFit/>
          </a:bodyPr>
          <a:lstStyle/>
          <a:p>
            <a:r>
              <a:rPr lang="it-IT" b="1" dirty="0">
                <a:solidFill>
                  <a:srgbClr val="0070C0"/>
                </a:solidFill>
                <a:latin typeface="Arial" panose="020B0604020202020204" pitchFamily="34" charset="0"/>
                <a:cs typeface="Arial" panose="020B0604020202020204" pitchFamily="34" charset="0"/>
              </a:rPr>
              <a:t>Sono state progettate numerose formulazioni di curcumina con olio volatile (formulazione di olio volatile), piperina e lecitina. Queste formulazioni aumentare l’assorbimento della curcumina dopo la somministrazione orale rispetto alla curcumina pura.</a:t>
            </a:r>
          </a:p>
          <a:p>
            <a:endParaRPr lang="it-IT" b="1" dirty="0">
              <a:solidFill>
                <a:srgbClr val="0070C0"/>
              </a:solidFill>
              <a:latin typeface="Arial" panose="020B0604020202020204" pitchFamily="34" charset="0"/>
              <a:cs typeface="Arial" panose="020B0604020202020204" pitchFamily="34" charset="0"/>
            </a:endParaRPr>
          </a:p>
          <a:p>
            <a:r>
              <a:rPr lang="it-IT" b="1" dirty="0">
                <a:solidFill>
                  <a:srgbClr val="0070C0"/>
                </a:solidFill>
                <a:latin typeface="Arial" panose="020B0604020202020204" pitchFamily="34" charset="0"/>
                <a:cs typeface="Arial" panose="020B0604020202020204" pitchFamily="34" charset="0"/>
              </a:rPr>
              <a:t>Liposomi, micelle, complessi fosfolipidici, </a:t>
            </a:r>
            <a:r>
              <a:rPr lang="it-IT" b="1" dirty="0" err="1">
                <a:solidFill>
                  <a:srgbClr val="0070C0"/>
                </a:solidFill>
                <a:latin typeface="Arial" panose="020B0604020202020204" pitchFamily="34" charset="0"/>
                <a:cs typeface="Arial" panose="020B0604020202020204" pitchFamily="34" charset="0"/>
              </a:rPr>
              <a:t>ciclodestrine</a:t>
            </a:r>
            <a:r>
              <a:rPr lang="it-IT" b="1" dirty="0">
                <a:solidFill>
                  <a:srgbClr val="0070C0"/>
                </a:solidFill>
                <a:latin typeface="Arial" panose="020B0604020202020204" pitchFamily="34" charset="0"/>
                <a:cs typeface="Arial" panose="020B0604020202020204" pitchFamily="34" charset="0"/>
              </a:rPr>
              <a:t>, nanoparticelle, emulsioni, idrogel e </a:t>
            </a:r>
            <a:r>
              <a:rPr lang="it-IT" b="1" dirty="0" err="1">
                <a:solidFill>
                  <a:srgbClr val="0070C0"/>
                </a:solidFill>
                <a:latin typeface="Arial" panose="020B0604020202020204" pitchFamily="34" charset="0"/>
                <a:cs typeface="Arial" panose="020B0604020202020204" pitchFamily="34" charset="0"/>
              </a:rPr>
              <a:t>fitosomi</a:t>
            </a:r>
            <a:r>
              <a:rPr lang="it-IT" b="1" dirty="0">
                <a:solidFill>
                  <a:srgbClr val="0070C0"/>
                </a:solidFill>
                <a:latin typeface="Arial" panose="020B0604020202020204" pitchFamily="34" charset="0"/>
                <a:cs typeface="Arial" panose="020B0604020202020204" pitchFamily="34" charset="0"/>
              </a:rPr>
              <a:t> sono nuove promettenti formulazioni di curcumina.</a:t>
            </a:r>
          </a:p>
          <a:p>
            <a:endParaRPr lang="it-IT"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53615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o 1"/>
          <p:cNvGrpSpPr/>
          <p:nvPr/>
        </p:nvGrpSpPr>
        <p:grpSpPr>
          <a:xfrm>
            <a:off x="819071" y="195206"/>
            <a:ext cx="10295690" cy="6388757"/>
            <a:chOff x="819071" y="195206"/>
            <a:chExt cx="10295690" cy="6388757"/>
          </a:xfrm>
        </p:grpSpPr>
        <p:pic>
          <p:nvPicPr>
            <p:cNvPr id="5" name="Segnaposto contenuto 7" descr="Immagine che contiene luce, persona, arte&#10;&#10;Descrizione generata automaticamente">
              <a:extLst>
                <a:ext uri="{FF2B5EF4-FFF2-40B4-BE49-F238E27FC236}">
                  <a16:creationId xmlns:a16="http://schemas.microsoft.com/office/drawing/2014/main" id="{1AE34254-EA3C-425D-0D71-E0B796A44F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8999" y="3967530"/>
              <a:ext cx="3695743" cy="2062740"/>
            </a:xfrm>
            <a:prstGeom prst="rect">
              <a:avLst/>
            </a:prstGeom>
          </p:spPr>
        </p:pic>
        <p:sp>
          <p:nvSpPr>
            <p:cNvPr id="6" name="CasellaDiTesto 5">
              <a:extLst>
                <a:ext uri="{FF2B5EF4-FFF2-40B4-BE49-F238E27FC236}">
                  <a16:creationId xmlns:a16="http://schemas.microsoft.com/office/drawing/2014/main" id="{9F6ECAB2-A718-8BE9-9EC1-8132EFE11C01}"/>
                </a:ext>
              </a:extLst>
            </p:cNvPr>
            <p:cNvSpPr txBox="1"/>
            <p:nvPr/>
          </p:nvSpPr>
          <p:spPr>
            <a:xfrm>
              <a:off x="1219200" y="2911402"/>
              <a:ext cx="9895561" cy="830997"/>
            </a:xfrm>
            <a:prstGeom prst="rect">
              <a:avLst/>
            </a:prstGeom>
            <a:solidFill>
              <a:schemeClr val="accent4">
                <a:lumMod val="20000"/>
                <a:lumOff val="80000"/>
              </a:schemeClr>
            </a:solidFill>
            <a:ln>
              <a:solidFill>
                <a:schemeClr val="bg2"/>
              </a:solidFill>
            </a:ln>
          </p:spPr>
          <p:txBody>
            <a:bodyPr wrap="square">
              <a:spAutoFit/>
            </a:bodyPr>
            <a:lstStyle/>
            <a:p>
              <a:pPr marL="0" marR="0" lvl="0" indent="0" algn="ctr" defTabSz="609630" rtl="0" eaLnBrk="1" fontAlgn="auto" latinLnBrk="0" hangingPunct="1">
                <a:lnSpc>
                  <a:spcPct val="100000"/>
                </a:lnSpc>
                <a:spcBef>
                  <a:spcPts val="0"/>
                </a:spcBef>
                <a:spcAft>
                  <a:spcPts val="0"/>
                </a:spcAft>
                <a:buClrTx/>
                <a:buSzTx/>
                <a:buFontTx/>
                <a:buNone/>
                <a:tabLst/>
                <a:defRPr/>
              </a:pPr>
              <a:r>
                <a:rPr kumimoji="0" lang="it-IT" sz="1600" b="1" i="0" u="none" strike="noStrike" kern="0" cap="none" spc="0" normalizeH="0" baseline="0" noProof="0" dirty="0">
                  <a:ln>
                    <a:noFill/>
                  </a:ln>
                  <a:solidFill>
                    <a:prstClr val="black"/>
                  </a:solidFill>
                  <a:effectLst/>
                  <a:uLnTx/>
                  <a:uFillTx/>
                  <a:latin typeface="Calibri" panose="020F0502020204030204"/>
                  <a:ea typeface="+mn-ea"/>
                  <a:cs typeface="+mn-cs"/>
                </a:rPr>
                <a:t>La fibromialgia o sindrome fibromialgica (dall’inglese </a:t>
              </a:r>
              <a:r>
                <a:rPr kumimoji="0" lang="it-IT" sz="1600" b="1" i="0" u="none" strike="noStrike" kern="0" cap="none" spc="0" normalizeH="0" baseline="0" noProof="0" dirty="0" err="1">
                  <a:ln>
                    <a:noFill/>
                  </a:ln>
                  <a:solidFill>
                    <a:prstClr val="black"/>
                  </a:solidFill>
                  <a:effectLst/>
                  <a:uLnTx/>
                  <a:uFillTx/>
                  <a:latin typeface="Calibri" panose="020F0502020204030204"/>
                  <a:ea typeface="+mn-ea"/>
                  <a:cs typeface="+mn-cs"/>
                </a:rPr>
                <a:t>Fibromyalgia</a:t>
              </a:r>
              <a:r>
                <a:rPr kumimoji="0" lang="it-IT" sz="1600" b="1" i="0"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it-IT" sz="1600" b="1" i="0" u="none" strike="noStrike" kern="0" cap="none" spc="0" normalizeH="0" baseline="0" noProof="0" dirty="0" err="1">
                  <a:ln>
                    <a:noFill/>
                  </a:ln>
                  <a:solidFill>
                    <a:prstClr val="black"/>
                  </a:solidFill>
                  <a:effectLst/>
                  <a:uLnTx/>
                  <a:uFillTx/>
                  <a:latin typeface="Calibri" panose="020F0502020204030204"/>
                  <a:ea typeface="+mn-ea"/>
                  <a:cs typeface="+mn-cs"/>
                </a:rPr>
                <a:t>syndrome</a:t>
              </a:r>
              <a:r>
                <a:rPr kumimoji="0" lang="it-IT" sz="1600" b="1" i="0" u="none" strike="noStrike" kern="0" cap="none" spc="0" normalizeH="0" baseline="0" noProof="0" dirty="0">
                  <a:ln>
                    <a:noFill/>
                  </a:ln>
                  <a:solidFill>
                    <a:prstClr val="black"/>
                  </a:solidFill>
                  <a:effectLst/>
                  <a:uLnTx/>
                  <a:uFillTx/>
                  <a:latin typeface="Calibri" panose="020F0502020204030204"/>
                  <a:ea typeface="+mn-ea"/>
                  <a:cs typeface="+mn-cs"/>
                </a:rPr>
                <a:t> FMS) è una patologia cronica definita come una sindrome da disfunzione dei </a:t>
              </a:r>
              <a:r>
                <a:rPr kumimoji="0" lang="it-IT" sz="1600" b="1" i="0" u="none" strike="noStrike" kern="0" cap="none" spc="0" normalizeH="0" baseline="0" noProof="0" dirty="0" err="1">
                  <a:ln>
                    <a:noFill/>
                  </a:ln>
                  <a:solidFill>
                    <a:prstClr val="black"/>
                  </a:solidFill>
                  <a:effectLst/>
                  <a:uLnTx/>
                  <a:uFillTx/>
                  <a:latin typeface="Calibri" panose="020F0502020204030204"/>
                  <a:ea typeface="+mn-ea"/>
                  <a:cs typeface="+mn-cs"/>
                </a:rPr>
                <a:t>neurocircuiti</a:t>
              </a:r>
              <a:r>
                <a:rPr kumimoji="0" lang="it-IT" sz="1600" b="1" i="0" u="none" strike="noStrike" kern="0" cap="none" spc="0" normalizeH="0" baseline="0" noProof="0" dirty="0">
                  <a:ln>
                    <a:noFill/>
                  </a:ln>
                  <a:solidFill>
                    <a:prstClr val="black"/>
                  </a:solidFill>
                  <a:effectLst/>
                  <a:uLnTx/>
                  <a:uFillTx/>
                  <a:latin typeface="Calibri" panose="020F0502020204030204"/>
                  <a:ea typeface="+mn-ea"/>
                  <a:cs typeface="+mn-cs"/>
                </a:rPr>
                <a:t> che rilevano, trasmettono ed elaborano gli stimoli nocicettivi; la manifestazione prevalente è il </a:t>
              </a:r>
              <a:r>
                <a:rPr kumimoji="0" lang="it-IT" sz="1600" b="1" i="0" u="none" strike="noStrike" kern="0" cap="none" spc="0" normalizeH="0" baseline="0" noProof="0" dirty="0">
                  <a:ln>
                    <a:noFill/>
                  </a:ln>
                  <a:solidFill>
                    <a:srgbClr val="0070C0"/>
                  </a:solidFill>
                  <a:effectLst/>
                  <a:uLnTx/>
                  <a:uFillTx/>
                  <a:latin typeface="Calibri" panose="020F0502020204030204"/>
                  <a:ea typeface="+mn-ea"/>
                  <a:cs typeface="+mn-cs"/>
                </a:rPr>
                <a:t>dolore muscoloscheletrico</a:t>
              </a:r>
              <a:r>
                <a:rPr kumimoji="0" lang="it-IT" sz="1600" b="1" i="0" u="none" strike="noStrike" kern="0" cap="none" spc="0" normalizeH="0" baseline="0" noProof="0" dirty="0">
                  <a:ln>
                    <a:noFill/>
                  </a:ln>
                  <a:solidFill>
                    <a:srgbClr val="5B9BD5"/>
                  </a:solidFill>
                  <a:effectLst/>
                  <a:uLnTx/>
                  <a:uFillTx/>
                  <a:latin typeface="Calibri" panose="020F0502020204030204"/>
                  <a:ea typeface="+mn-ea"/>
                  <a:cs typeface="+mn-cs"/>
                </a:rPr>
                <a:t>.</a:t>
              </a:r>
            </a:p>
          </p:txBody>
        </p:sp>
        <p:pic>
          <p:nvPicPr>
            <p:cNvPr id="7" name="Immagine 6">
              <a:extLst>
                <a:ext uri="{FF2B5EF4-FFF2-40B4-BE49-F238E27FC236}">
                  <a16:creationId xmlns:a16="http://schemas.microsoft.com/office/drawing/2014/main" id="{18E01D34-2F52-FAF2-4846-33645E200909}"/>
                </a:ext>
              </a:extLst>
            </p:cNvPr>
            <p:cNvPicPr>
              <a:picLocks noChangeAspect="1"/>
            </p:cNvPicPr>
            <p:nvPr/>
          </p:nvPicPr>
          <p:blipFill>
            <a:blip r:embed="rId3">
              <a:lum bright="-20000" contrast="40000"/>
            </a:blip>
            <a:stretch>
              <a:fillRect/>
            </a:stretch>
          </p:blipFill>
          <p:spPr>
            <a:xfrm>
              <a:off x="819071" y="195206"/>
              <a:ext cx="5959998" cy="2612775"/>
            </a:xfrm>
            <a:prstGeom prst="rect">
              <a:avLst/>
            </a:prstGeom>
          </p:spPr>
        </p:pic>
        <p:pic>
          <p:nvPicPr>
            <p:cNvPr id="8" name="Picture 3" descr="Fibromialgia: un'esperienza di terapia di gruppo - Psicoterapia">
              <a:extLst>
                <a:ext uri="{FF2B5EF4-FFF2-40B4-BE49-F238E27FC236}">
                  <a16:creationId xmlns:a16="http://schemas.microsoft.com/office/drawing/2014/main" id="{8C470FA8-2352-E9AA-F0A1-79412866EE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0740" y="3878157"/>
              <a:ext cx="4634630" cy="2705806"/>
            </a:xfrm>
            <a:prstGeom prst="rect">
              <a:avLst/>
            </a:prstGeom>
            <a:noFill/>
            <a:extLst>
              <a:ext uri="{909E8E84-426E-40DD-AFC4-6F175D3DCCD1}">
                <a14:hiddenFill xmlns:a14="http://schemas.microsoft.com/office/drawing/2010/main">
                  <a:solidFill>
                    <a:srgbClr val="FFFFFF"/>
                  </a:solidFill>
                </a14:hiddenFill>
              </a:ext>
            </a:extLst>
          </p:spPr>
        </p:pic>
        <p:sp>
          <p:nvSpPr>
            <p:cNvPr id="9" name="CasellaDiTesto 8">
              <a:extLst>
                <a:ext uri="{FF2B5EF4-FFF2-40B4-BE49-F238E27FC236}">
                  <a16:creationId xmlns:a16="http://schemas.microsoft.com/office/drawing/2014/main" id="{278E710B-7C7F-256B-1296-D90D1B8BDAD0}"/>
                </a:ext>
              </a:extLst>
            </p:cNvPr>
            <p:cNvSpPr txBox="1"/>
            <p:nvPr/>
          </p:nvSpPr>
          <p:spPr>
            <a:xfrm>
              <a:off x="918575" y="6250278"/>
              <a:ext cx="6096000"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i-FI" sz="1200" b="0" i="0" u="none" strike="noStrike" kern="1200" cap="none" spc="0" normalizeH="0" baseline="0" noProof="0" dirty="0">
                  <a:ln>
                    <a:noFill/>
                  </a:ln>
                  <a:solidFill>
                    <a:srgbClr val="FF00FF"/>
                  </a:solidFill>
                  <a:effectLst/>
                  <a:uLnTx/>
                  <a:uFillTx/>
                  <a:latin typeface="Arial" panose="020B0604020202020204" pitchFamily="34" charset="0"/>
                  <a:ea typeface="+mn-ea"/>
                  <a:cs typeface="Arial" panose="020B0604020202020204" pitchFamily="34" charset="0"/>
                </a:rPr>
                <a:t>Ariani A et al. Reumatismo, 2021; 73 (2): 89-105</a:t>
              </a:r>
            </a:p>
          </p:txBody>
        </p:sp>
      </p:grpSp>
    </p:spTree>
    <p:extLst>
      <p:ext uri="{BB962C8B-B14F-4D97-AF65-F5344CB8AC3E}">
        <p14:creationId xmlns:p14="http://schemas.microsoft.com/office/powerpoint/2010/main" val="5021298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447675" y="428625"/>
            <a:ext cx="11296650" cy="6000750"/>
          </a:xfrm>
          <a:prstGeom prst="rect">
            <a:avLst/>
          </a:prstGeom>
        </p:spPr>
      </p:pic>
    </p:spTree>
    <p:extLst>
      <p:ext uri="{BB962C8B-B14F-4D97-AF65-F5344CB8AC3E}">
        <p14:creationId xmlns:p14="http://schemas.microsoft.com/office/powerpoint/2010/main" val="17476950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0" y="1445624"/>
            <a:ext cx="7620001" cy="3894500"/>
          </a:xfrm>
          <a:prstGeom prst="rect">
            <a:avLst/>
          </a:prstGeom>
        </p:spPr>
      </p:pic>
      <p:sp>
        <p:nvSpPr>
          <p:cNvPr id="3" name="Rettangolo 2"/>
          <p:cNvSpPr/>
          <p:nvPr/>
        </p:nvSpPr>
        <p:spPr>
          <a:xfrm>
            <a:off x="7367451" y="487576"/>
            <a:ext cx="4632960" cy="5940088"/>
          </a:xfrm>
          <a:prstGeom prst="rect">
            <a:avLst/>
          </a:prstGeom>
        </p:spPr>
        <p:txBody>
          <a:bodyPr wrap="square">
            <a:spAutoFit/>
          </a:bodyPr>
          <a:lstStyle/>
          <a:p>
            <a:r>
              <a:rPr lang="it-IT" sz="1900" b="1" dirty="0">
                <a:solidFill>
                  <a:srgbClr val="FF0000"/>
                </a:solidFill>
                <a:latin typeface="Arial" panose="020B0604020202020204" pitchFamily="34" charset="0"/>
                <a:cs typeface="Arial" panose="020B0604020202020204" pitchFamily="34" charset="0"/>
              </a:rPr>
              <a:t>La diagnosi e la valutazione della </a:t>
            </a:r>
            <a:r>
              <a:rPr lang="it-IT" sz="1900" b="1" dirty="0" err="1">
                <a:solidFill>
                  <a:srgbClr val="FF0000"/>
                </a:solidFill>
                <a:latin typeface="Arial" panose="020B0604020202020204" pitchFamily="34" charset="0"/>
                <a:cs typeface="Arial" panose="020B0604020202020204" pitchFamily="34" charset="0"/>
              </a:rPr>
              <a:t>fibromialgia</a:t>
            </a:r>
            <a:r>
              <a:rPr lang="it-IT" sz="1900" b="1" dirty="0">
                <a:solidFill>
                  <a:srgbClr val="FF0000"/>
                </a:solidFill>
                <a:latin typeface="Arial" panose="020B0604020202020204" pitchFamily="34" charset="0"/>
                <a:cs typeface="Arial" panose="020B0604020202020204" pitchFamily="34" charset="0"/>
              </a:rPr>
              <a:t> si sono evolute nel tempo. </a:t>
            </a:r>
          </a:p>
          <a:p>
            <a:endParaRPr lang="it-IT" sz="1900" b="1" dirty="0">
              <a:solidFill>
                <a:srgbClr val="0070C0"/>
              </a:solidFill>
              <a:latin typeface="Arial" panose="020B0604020202020204" pitchFamily="34" charset="0"/>
              <a:cs typeface="Arial" panose="020B0604020202020204" pitchFamily="34" charset="0"/>
            </a:endParaRPr>
          </a:p>
          <a:p>
            <a:r>
              <a:rPr lang="it-IT" sz="1900" b="1" dirty="0">
                <a:solidFill>
                  <a:srgbClr val="0070C0"/>
                </a:solidFill>
                <a:latin typeface="Arial" panose="020B0604020202020204" pitchFamily="34" charset="0"/>
                <a:cs typeface="Arial" panose="020B0604020202020204" pitchFamily="34" charset="0"/>
              </a:rPr>
              <a:t>L'American College of </a:t>
            </a:r>
            <a:r>
              <a:rPr lang="it-IT" sz="1900" b="1" dirty="0" err="1">
                <a:solidFill>
                  <a:srgbClr val="0070C0"/>
                </a:solidFill>
                <a:latin typeface="Arial" panose="020B0604020202020204" pitchFamily="34" charset="0"/>
                <a:cs typeface="Arial" panose="020B0604020202020204" pitchFamily="34" charset="0"/>
              </a:rPr>
              <a:t>Rheumatology</a:t>
            </a:r>
            <a:r>
              <a:rPr lang="it-IT" sz="1900" b="1" dirty="0">
                <a:solidFill>
                  <a:srgbClr val="0070C0"/>
                </a:solidFill>
                <a:latin typeface="Arial" panose="020B0604020202020204" pitchFamily="34" charset="0"/>
                <a:cs typeface="Arial" panose="020B0604020202020204" pitchFamily="34" charset="0"/>
              </a:rPr>
              <a:t> ha inizialmente proposto criteri incentrati sul dolore generalizzato e sulla sensibilità al dolore.</a:t>
            </a:r>
          </a:p>
          <a:p>
            <a:endParaRPr lang="it-IT" sz="1900" b="1" dirty="0">
              <a:solidFill>
                <a:srgbClr val="0070C0"/>
              </a:solidFill>
              <a:latin typeface="Arial" panose="020B0604020202020204" pitchFamily="34" charset="0"/>
              <a:cs typeface="Arial" panose="020B0604020202020204" pitchFamily="34" charset="0"/>
            </a:endParaRPr>
          </a:p>
          <a:p>
            <a:r>
              <a:rPr lang="it-IT" sz="1900" b="1" dirty="0">
                <a:solidFill>
                  <a:srgbClr val="0070C0"/>
                </a:solidFill>
                <a:latin typeface="Arial" panose="020B0604020202020204" pitchFamily="34" charset="0"/>
                <a:cs typeface="Arial" panose="020B0604020202020204" pitchFamily="34" charset="0"/>
              </a:rPr>
              <a:t>I criteri del 2010-2011 hanno interpretato la </a:t>
            </a:r>
            <a:r>
              <a:rPr lang="it-IT" sz="1900" b="1" dirty="0" err="1">
                <a:solidFill>
                  <a:srgbClr val="0070C0"/>
                </a:solidFill>
                <a:latin typeface="Arial" panose="020B0604020202020204" pitchFamily="34" charset="0"/>
                <a:cs typeface="Arial" panose="020B0604020202020204" pitchFamily="34" charset="0"/>
              </a:rPr>
              <a:t>fibromialgia</a:t>
            </a:r>
            <a:r>
              <a:rPr lang="it-IT" sz="1900" b="1" dirty="0">
                <a:solidFill>
                  <a:srgbClr val="0070C0"/>
                </a:solidFill>
                <a:latin typeface="Arial" panose="020B0604020202020204" pitchFamily="34" charset="0"/>
                <a:cs typeface="Arial" panose="020B0604020202020204" pitchFamily="34" charset="0"/>
              </a:rPr>
              <a:t> come una sindrome con sintomi multipli, sottolineando il dolore diffuso e la gravità dei sintomi.</a:t>
            </a:r>
          </a:p>
          <a:p>
            <a:endParaRPr lang="it-IT" sz="1900" b="1" dirty="0">
              <a:solidFill>
                <a:srgbClr val="0070C0"/>
              </a:solidFill>
              <a:latin typeface="Arial" panose="020B0604020202020204" pitchFamily="34" charset="0"/>
              <a:cs typeface="Arial" panose="020B0604020202020204" pitchFamily="34" charset="0"/>
            </a:endParaRPr>
          </a:p>
          <a:p>
            <a:r>
              <a:rPr lang="it-IT" sz="1900" b="1" dirty="0">
                <a:solidFill>
                  <a:srgbClr val="FF0000"/>
                </a:solidFill>
                <a:latin typeface="Arial" panose="020B0604020202020204" pitchFamily="34" charset="0"/>
                <a:cs typeface="Arial" panose="020B0604020202020204" pitchFamily="34" charset="0"/>
              </a:rPr>
              <a:t>Nel 2016, una revisione ha incorporato quattro criteri: dolore diffuso, dolore generalizzato, durata dei sintomi e punteggi di dolore e gravità dei sintomi.</a:t>
            </a:r>
          </a:p>
        </p:txBody>
      </p:sp>
    </p:spTree>
    <p:extLst>
      <p:ext uri="{BB962C8B-B14F-4D97-AF65-F5344CB8AC3E}">
        <p14:creationId xmlns:p14="http://schemas.microsoft.com/office/powerpoint/2010/main" val="21793332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uppo 21"/>
          <p:cNvGrpSpPr/>
          <p:nvPr/>
        </p:nvGrpSpPr>
        <p:grpSpPr>
          <a:xfrm>
            <a:off x="156755" y="334134"/>
            <a:ext cx="11667437" cy="6385603"/>
            <a:chOff x="156755" y="334134"/>
            <a:chExt cx="11667437" cy="6385603"/>
          </a:xfrm>
        </p:grpSpPr>
        <p:grpSp>
          <p:nvGrpSpPr>
            <p:cNvPr id="8" name="Gruppo 7"/>
            <p:cNvGrpSpPr/>
            <p:nvPr/>
          </p:nvGrpSpPr>
          <p:grpSpPr>
            <a:xfrm>
              <a:off x="6174378" y="334134"/>
              <a:ext cx="5649814" cy="2674106"/>
              <a:chOff x="5878286" y="124059"/>
              <a:chExt cx="5649814" cy="2674106"/>
            </a:xfrm>
          </p:grpSpPr>
          <p:pic>
            <p:nvPicPr>
              <p:cNvPr id="6" name="Immagine 5"/>
              <p:cNvPicPr>
                <a:picLocks noChangeAspect="1"/>
              </p:cNvPicPr>
              <p:nvPr/>
            </p:nvPicPr>
            <p:blipFill>
              <a:blip r:embed="rId2">
                <a:lum bright="-20000" contrast="40000"/>
              </a:blip>
              <a:stretch>
                <a:fillRect/>
              </a:stretch>
            </p:blipFill>
            <p:spPr>
              <a:xfrm>
                <a:off x="5878286" y="124059"/>
                <a:ext cx="5649814" cy="2674106"/>
              </a:xfrm>
              <a:prstGeom prst="rect">
                <a:avLst/>
              </a:prstGeom>
            </p:spPr>
          </p:pic>
          <p:pic>
            <p:nvPicPr>
              <p:cNvPr id="7" name="Immagine 6"/>
              <p:cNvPicPr>
                <a:picLocks noChangeAspect="1"/>
              </p:cNvPicPr>
              <p:nvPr/>
            </p:nvPicPr>
            <p:blipFill>
              <a:blip r:embed="rId3">
                <a:lum bright="-20000" contrast="40000"/>
              </a:blip>
              <a:stretch>
                <a:fillRect/>
              </a:stretch>
            </p:blipFill>
            <p:spPr>
              <a:xfrm>
                <a:off x="7209555" y="334134"/>
                <a:ext cx="3398625" cy="419867"/>
              </a:xfrm>
              <a:prstGeom prst="rect">
                <a:avLst/>
              </a:prstGeom>
            </p:spPr>
          </p:pic>
        </p:grpSp>
        <p:grpSp>
          <p:nvGrpSpPr>
            <p:cNvPr id="9" name="Gruppo 8"/>
            <p:cNvGrpSpPr/>
            <p:nvPr/>
          </p:nvGrpSpPr>
          <p:grpSpPr>
            <a:xfrm>
              <a:off x="287382" y="334134"/>
              <a:ext cx="6424560" cy="1687324"/>
              <a:chOff x="496388" y="1177796"/>
              <a:chExt cx="6424560" cy="1687324"/>
            </a:xfrm>
          </p:grpSpPr>
          <p:pic>
            <p:nvPicPr>
              <p:cNvPr id="10" name="Immagine 9"/>
              <p:cNvPicPr>
                <a:picLocks noChangeAspect="1"/>
              </p:cNvPicPr>
              <p:nvPr/>
            </p:nvPicPr>
            <p:blipFill>
              <a:blip r:embed="rId4">
                <a:lum bright="-20000" contrast="40000"/>
              </a:blip>
              <a:stretch>
                <a:fillRect/>
              </a:stretch>
            </p:blipFill>
            <p:spPr>
              <a:xfrm>
                <a:off x="496388" y="1177796"/>
                <a:ext cx="6424560" cy="1687324"/>
              </a:xfrm>
              <a:prstGeom prst="rect">
                <a:avLst/>
              </a:prstGeom>
            </p:spPr>
          </p:pic>
          <p:pic>
            <p:nvPicPr>
              <p:cNvPr id="11" name="Immagine 10"/>
              <p:cNvPicPr>
                <a:picLocks noChangeAspect="1"/>
              </p:cNvPicPr>
              <p:nvPr/>
            </p:nvPicPr>
            <p:blipFill>
              <a:blip r:embed="rId5">
                <a:lum bright="-20000" contrast="40000"/>
              </a:blip>
              <a:stretch>
                <a:fillRect/>
              </a:stretch>
            </p:blipFill>
            <p:spPr>
              <a:xfrm>
                <a:off x="1696788" y="1349196"/>
                <a:ext cx="2754675" cy="223333"/>
              </a:xfrm>
              <a:prstGeom prst="rect">
                <a:avLst/>
              </a:prstGeom>
            </p:spPr>
          </p:pic>
        </p:grpSp>
        <p:grpSp>
          <p:nvGrpSpPr>
            <p:cNvPr id="14" name="Gruppo 13"/>
            <p:cNvGrpSpPr/>
            <p:nvPr/>
          </p:nvGrpSpPr>
          <p:grpSpPr>
            <a:xfrm>
              <a:off x="427054" y="2567864"/>
              <a:ext cx="6384695" cy="1871457"/>
              <a:chOff x="427054" y="2567864"/>
              <a:chExt cx="6384695" cy="1871457"/>
            </a:xfrm>
          </p:grpSpPr>
          <p:pic>
            <p:nvPicPr>
              <p:cNvPr id="12" name="Immagine 11"/>
              <p:cNvPicPr>
                <a:picLocks noChangeAspect="1"/>
              </p:cNvPicPr>
              <p:nvPr/>
            </p:nvPicPr>
            <p:blipFill>
              <a:blip r:embed="rId6">
                <a:lum bright="-20000" contrast="40000"/>
              </a:blip>
              <a:stretch>
                <a:fillRect/>
              </a:stretch>
            </p:blipFill>
            <p:spPr>
              <a:xfrm>
                <a:off x="427054" y="2718807"/>
                <a:ext cx="6384695" cy="1720514"/>
              </a:xfrm>
              <a:prstGeom prst="rect">
                <a:avLst/>
              </a:prstGeom>
            </p:spPr>
          </p:pic>
          <p:pic>
            <p:nvPicPr>
              <p:cNvPr id="13" name="Immagine 12"/>
              <p:cNvPicPr>
                <a:picLocks noChangeAspect="1"/>
              </p:cNvPicPr>
              <p:nvPr/>
            </p:nvPicPr>
            <p:blipFill>
              <a:blip r:embed="rId7">
                <a:lum bright="-20000" contrast="40000"/>
              </a:blip>
              <a:stretch>
                <a:fillRect/>
              </a:stretch>
            </p:blipFill>
            <p:spPr>
              <a:xfrm>
                <a:off x="427054" y="2567864"/>
                <a:ext cx="2674202" cy="333886"/>
              </a:xfrm>
              <a:prstGeom prst="rect">
                <a:avLst/>
              </a:prstGeom>
            </p:spPr>
          </p:pic>
        </p:grpSp>
        <p:grpSp>
          <p:nvGrpSpPr>
            <p:cNvPr id="17" name="Gruppo 16"/>
            <p:cNvGrpSpPr/>
            <p:nvPr/>
          </p:nvGrpSpPr>
          <p:grpSpPr>
            <a:xfrm>
              <a:off x="6802707" y="3540876"/>
              <a:ext cx="5004117" cy="2594087"/>
              <a:chOff x="6702900" y="3540876"/>
              <a:chExt cx="5004117" cy="2594087"/>
            </a:xfrm>
          </p:grpSpPr>
          <p:pic>
            <p:nvPicPr>
              <p:cNvPr id="15" name="Immagine 14"/>
              <p:cNvPicPr>
                <a:picLocks noChangeAspect="1"/>
              </p:cNvPicPr>
              <p:nvPr/>
            </p:nvPicPr>
            <p:blipFill>
              <a:blip r:embed="rId8">
                <a:lum bright="-20000" contrast="40000"/>
              </a:blip>
              <a:stretch>
                <a:fillRect/>
              </a:stretch>
            </p:blipFill>
            <p:spPr>
              <a:xfrm>
                <a:off x="6702900" y="3540876"/>
                <a:ext cx="5004117" cy="2594087"/>
              </a:xfrm>
              <a:prstGeom prst="rect">
                <a:avLst/>
              </a:prstGeom>
            </p:spPr>
          </p:pic>
          <p:pic>
            <p:nvPicPr>
              <p:cNvPr id="16" name="Immagine 15"/>
              <p:cNvPicPr>
                <a:picLocks noChangeAspect="1"/>
              </p:cNvPicPr>
              <p:nvPr/>
            </p:nvPicPr>
            <p:blipFill>
              <a:blip r:embed="rId9">
                <a:lum bright="-20000" contrast="40000"/>
              </a:blip>
              <a:stretch>
                <a:fillRect/>
              </a:stretch>
            </p:blipFill>
            <p:spPr>
              <a:xfrm>
                <a:off x="6711942" y="3852497"/>
                <a:ext cx="2660777" cy="258293"/>
              </a:xfrm>
              <a:prstGeom prst="rect">
                <a:avLst/>
              </a:prstGeom>
            </p:spPr>
          </p:pic>
        </p:grpSp>
        <p:grpSp>
          <p:nvGrpSpPr>
            <p:cNvPr id="21" name="Gruppo 20"/>
            <p:cNvGrpSpPr/>
            <p:nvPr/>
          </p:nvGrpSpPr>
          <p:grpSpPr>
            <a:xfrm>
              <a:off x="156755" y="4837920"/>
              <a:ext cx="6348549" cy="1881817"/>
              <a:chOff x="156755" y="4837920"/>
              <a:chExt cx="6348549" cy="1881817"/>
            </a:xfrm>
          </p:grpSpPr>
          <p:pic>
            <p:nvPicPr>
              <p:cNvPr id="18" name="Immagine 17"/>
              <p:cNvPicPr>
                <a:picLocks noChangeAspect="1"/>
              </p:cNvPicPr>
              <p:nvPr/>
            </p:nvPicPr>
            <p:blipFill>
              <a:blip r:embed="rId10">
                <a:lum bright="-20000" contrast="40000"/>
              </a:blip>
              <a:stretch>
                <a:fillRect/>
              </a:stretch>
            </p:blipFill>
            <p:spPr>
              <a:xfrm>
                <a:off x="156755" y="4837920"/>
                <a:ext cx="6348549" cy="1881817"/>
              </a:xfrm>
              <a:prstGeom prst="rect">
                <a:avLst/>
              </a:prstGeom>
            </p:spPr>
          </p:pic>
          <p:pic>
            <p:nvPicPr>
              <p:cNvPr id="20" name="Immagine 19"/>
              <p:cNvPicPr>
                <a:picLocks noChangeAspect="1"/>
              </p:cNvPicPr>
              <p:nvPr/>
            </p:nvPicPr>
            <p:blipFill>
              <a:blip r:embed="rId11">
                <a:lum bright="-20000" contrast="40000"/>
              </a:blip>
              <a:stretch>
                <a:fillRect/>
              </a:stretch>
            </p:blipFill>
            <p:spPr>
              <a:xfrm>
                <a:off x="1814034" y="5252491"/>
                <a:ext cx="3350150" cy="192253"/>
              </a:xfrm>
              <a:prstGeom prst="rect">
                <a:avLst/>
              </a:prstGeom>
            </p:spPr>
          </p:pic>
        </p:grpSp>
      </p:grpSp>
    </p:spTree>
    <p:extLst>
      <p:ext uri="{BB962C8B-B14F-4D97-AF65-F5344CB8AC3E}">
        <p14:creationId xmlns:p14="http://schemas.microsoft.com/office/powerpoint/2010/main" val="1745113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28157DDC-ED98-20AB-B055-B679513D04FF}"/>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102082" y="86741"/>
            <a:ext cx="7037748" cy="6318633"/>
          </a:xfrm>
          <a:prstGeom prst="rect">
            <a:avLst/>
          </a:prstGeom>
        </p:spPr>
      </p:pic>
      <p:sp>
        <p:nvSpPr>
          <p:cNvPr id="5" name="CasellaDiTesto 4">
            <a:extLst>
              <a:ext uri="{FF2B5EF4-FFF2-40B4-BE49-F238E27FC236}">
                <a16:creationId xmlns:a16="http://schemas.microsoft.com/office/drawing/2014/main" id="{3F54B8A2-AD13-D323-C935-4B4D56C6C84F}"/>
              </a:ext>
            </a:extLst>
          </p:cNvPr>
          <p:cNvSpPr txBox="1"/>
          <p:nvPr/>
        </p:nvSpPr>
        <p:spPr>
          <a:xfrm>
            <a:off x="7027524" y="136120"/>
            <a:ext cx="4977657" cy="6340197"/>
          </a:xfrm>
          <a:prstGeom prst="rect">
            <a:avLst/>
          </a:prstGeom>
          <a:noFill/>
        </p:spPr>
        <p:txBody>
          <a:bodyPr wrap="square">
            <a:spAutoFit/>
          </a:bodyPr>
          <a:lstStyle/>
          <a:p>
            <a:r>
              <a:rPr lang="it-IT" sz="1400" b="1" dirty="0">
                <a:solidFill>
                  <a:srgbClr val="FF0000"/>
                </a:solidFill>
                <a:latin typeface="Arial" panose="020B0604020202020204" pitchFamily="34" charset="0"/>
                <a:cs typeface="Arial" panose="020B0604020202020204" pitchFamily="34" charset="0"/>
              </a:rPr>
              <a:t>Interazioni tra parti distinte del SNP con le cellule immunitarie (neutrofili, macrofagi, mastociti e cellule T).</a:t>
            </a:r>
          </a:p>
          <a:p>
            <a:endParaRPr lang="it-IT" sz="1400" b="1" dirty="0">
              <a:latin typeface="Arial" panose="020B0604020202020204" pitchFamily="34" charset="0"/>
              <a:cs typeface="Arial" panose="020B0604020202020204" pitchFamily="34" charset="0"/>
            </a:endParaRPr>
          </a:p>
          <a:p>
            <a:r>
              <a:rPr lang="it-IT" sz="1400" b="1" dirty="0">
                <a:solidFill>
                  <a:srgbClr val="0070C0"/>
                </a:solidFill>
                <a:latin typeface="Arial" panose="020B0604020202020204" pitchFamily="34" charset="0"/>
                <a:cs typeface="Arial" panose="020B0604020202020204" pitchFamily="34" charset="0"/>
              </a:rPr>
              <a:t>In seguito agli stimoli, la lesione avvia il rilascio di mediatori infiammatori (citochine e chemochine) che causano la degranulazione di mastociti vicini alla terminazione nervosa, con conseguente produzione </a:t>
            </a:r>
            <a:r>
              <a:rPr lang="it-IT" sz="1400" b="1" dirty="0" err="1">
                <a:solidFill>
                  <a:srgbClr val="0070C0"/>
                </a:solidFill>
                <a:latin typeface="Arial" panose="020B0604020202020204" pitchFamily="34" charset="0"/>
                <a:cs typeface="Arial" panose="020B0604020202020204" pitchFamily="34" charset="0"/>
              </a:rPr>
              <a:t>proinfiammatoria</a:t>
            </a:r>
            <a:r>
              <a:rPr lang="it-IT" sz="1400" b="1" dirty="0">
                <a:solidFill>
                  <a:srgbClr val="0070C0"/>
                </a:solidFill>
                <a:latin typeface="Arial" panose="020B0604020202020204" pitchFamily="34" charset="0"/>
                <a:cs typeface="Arial" panose="020B0604020202020204" pitchFamily="34" charset="0"/>
              </a:rPr>
              <a:t>.</a:t>
            </a:r>
          </a:p>
          <a:p>
            <a:endParaRPr lang="it-IT" sz="1400" b="1" dirty="0">
              <a:solidFill>
                <a:srgbClr val="0070C0"/>
              </a:solidFill>
              <a:latin typeface="Arial" panose="020B0604020202020204" pitchFamily="34" charset="0"/>
              <a:cs typeface="Arial" panose="020B0604020202020204" pitchFamily="34" charset="0"/>
            </a:endParaRPr>
          </a:p>
          <a:p>
            <a:r>
              <a:rPr lang="it-IT" sz="1400" b="1" dirty="0">
                <a:solidFill>
                  <a:srgbClr val="0070C0"/>
                </a:solidFill>
                <a:latin typeface="Arial" panose="020B0604020202020204" pitchFamily="34" charset="0"/>
                <a:cs typeface="Arial" panose="020B0604020202020204" pitchFamily="34" charset="0"/>
              </a:rPr>
              <a:t>I terminali nervosi nocicettivi secernono neuropeptidi attraverso l’attivazione antidromica dei rami terminali nervosi vicini per attirare le cellule immunitarie. </a:t>
            </a:r>
          </a:p>
          <a:p>
            <a:r>
              <a:rPr lang="it-IT" sz="1400" b="1" dirty="0">
                <a:solidFill>
                  <a:srgbClr val="0070C0"/>
                </a:solidFill>
                <a:latin typeface="Arial" panose="020B0604020202020204" pitchFamily="34" charset="0"/>
                <a:cs typeface="Arial" panose="020B0604020202020204" pitchFamily="34" charset="0"/>
              </a:rPr>
              <a:t>Le cellule di Schwann attivate e i neutrofili mediano la rottura della barriera </a:t>
            </a:r>
            <a:r>
              <a:rPr lang="it-IT" sz="1400" b="1" dirty="0" err="1">
                <a:solidFill>
                  <a:srgbClr val="0070C0"/>
                </a:solidFill>
                <a:latin typeface="Arial" panose="020B0604020202020204" pitchFamily="34" charset="0"/>
                <a:cs typeface="Arial" panose="020B0604020202020204" pitchFamily="34" charset="0"/>
              </a:rPr>
              <a:t>emato</a:t>
            </a:r>
            <a:r>
              <a:rPr lang="it-IT" sz="1400" b="1" dirty="0">
                <a:solidFill>
                  <a:srgbClr val="0070C0"/>
                </a:solidFill>
                <a:latin typeface="Arial" panose="020B0604020202020204" pitchFamily="34" charset="0"/>
                <a:cs typeface="Arial" panose="020B0604020202020204" pitchFamily="34" charset="0"/>
              </a:rPr>
              <a:t>-nervosa attraverso la secrezione della </a:t>
            </a:r>
            <a:r>
              <a:rPr lang="it-IT" sz="1400" b="1" dirty="0" err="1">
                <a:solidFill>
                  <a:srgbClr val="0070C0"/>
                </a:solidFill>
                <a:latin typeface="Arial" panose="020B0604020202020204" pitchFamily="34" charset="0"/>
                <a:cs typeface="Arial" panose="020B0604020202020204" pitchFamily="34" charset="0"/>
              </a:rPr>
              <a:t>metalloproteinasi</a:t>
            </a:r>
            <a:r>
              <a:rPr lang="it-IT" sz="1400" b="1" dirty="0">
                <a:solidFill>
                  <a:srgbClr val="0070C0"/>
                </a:solidFill>
                <a:latin typeface="Arial" panose="020B0604020202020204" pitchFamily="34" charset="0"/>
                <a:cs typeface="Arial" panose="020B0604020202020204" pitchFamily="34" charset="0"/>
              </a:rPr>
              <a:t> della matrice 9 (MMP-9), promuovendo l'infiltrazione di cellule immunitarie inclusi macrofagi, cellule T nel DRG e terminazioni nervose periferiche.</a:t>
            </a:r>
          </a:p>
          <a:p>
            <a:endParaRPr lang="it-IT" sz="1400" b="1" dirty="0">
              <a:solidFill>
                <a:srgbClr val="0070C0"/>
              </a:solidFill>
              <a:latin typeface="Arial" panose="020B0604020202020204" pitchFamily="34" charset="0"/>
              <a:cs typeface="Arial" panose="020B0604020202020204" pitchFamily="34" charset="0"/>
            </a:endParaRPr>
          </a:p>
          <a:p>
            <a:r>
              <a:rPr lang="it-IT" sz="1400" b="1" dirty="0">
                <a:solidFill>
                  <a:srgbClr val="0070C0"/>
                </a:solidFill>
                <a:latin typeface="Arial" panose="020B0604020202020204" pitchFamily="34" charset="0"/>
                <a:cs typeface="Arial" panose="020B0604020202020204" pitchFamily="34" charset="0"/>
              </a:rPr>
              <a:t>Queste cellule, una volta attivate, rilasciano una serie di mediatori infiammatori (fattori di crescita, citochine e chemochine) che agiscono sui recettori espressi sui terminali nervosi dei nocicettori adiacenti, portando alla sensibilizzazione dei nocicettori.</a:t>
            </a:r>
          </a:p>
          <a:p>
            <a:endParaRPr lang="it-IT" sz="1400" b="1" dirty="0">
              <a:solidFill>
                <a:srgbClr val="0070C0"/>
              </a:solidFill>
              <a:latin typeface="Arial" panose="020B0604020202020204" pitchFamily="34" charset="0"/>
              <a:cs typeface="Arial" panose="020B0604020202020204" pitchFamily="34" charset="0"/>
            </a:endParaRPr>
          </a:p>
          <a:p>
            <a:r>
              <a:rPr lang="it-IT" sz="1400" b="1" dirty="0">
                <a:solidFill>
                  <a:srgbClr val="0070C0"/>
                </a:solidFill>
                <a:latin typeface="Arial" panose="020B0604020202020204" pitchFamily="34" charset="0"/>
                <a:cs typeface="Arial" panose="020B0604020202020204" pitchFamily="34" charset="0"/>
              </a:rPr>
              <a:t>I macrofagi hanno una </a:t>
            </a:r>
            <a:r>
              <a:rPr lang="it-IT" sz="1400" b="1" dirty="0" err="1">
                <a:solidFill>
                  <a:srgbClr val="0070C0"/>
                </a:solidFill>
                <a:latin typeface="Arial" panose="020B0604020202020204" pitchFamily="34" charset="0"/>
                <a:cs typeface="Arial" panose="020B0604020202020204" pitchFamily="34" charset="0"/>
              </a:rPr>
              <a:t>funzionenel</a:t>
            </a:r>
            <a:r>
              <a:rPr lang="it-IT" sz="1400" b="1" dirty="0">
                <a:solidFill>
                  <a:srgbClr val="0070C0"/>
                </a:solidFill>
                <a:latin typeface="Arial" panose="020B0604020202020204" pitchFamily="34" charset="0"/>
                <a:cs typeface="Arial" panose="020B0604020202020204" pitchFamily="34" charset="0"/>
              </a:rPr>
              <a:t> mediare la fagocitosi e la riparazione dei tessuti. Sia i macrofagi che i neutrofili inibiscono gli effetti nocicettivi rilasciando peptidi oppioidi nei siti di lesione.</a:t>
            </a:r>
          </a:p>
        </p:txBody>
      </p:sp>
      <p:sp>
        <p:nvSpPr>
          <p:cNvPr id="13" name="CasellaDiTesto 12">
            <a:extLst>
              <a:ext uri="{FF2B5EF4-FFF2-40B4-BE49-F238E27FC236}">
                <a16:creationId xmlns:a16="http://schemas.microsoft.com/office/drawing/2014/main" id="{033E8396-7EB3-9D46-CC36-41DAA7FB0F37}"/>
              </a:ext>
            </a:extLst>
          </p:cNvPr>
          <p:cNvSpPr txBox="1"/>
          <p:nvPr/>
        </p:nvSpPr>
        <p:spPr>
          <a:xfrm>
            <a:off x="506869" y="6335446"/>
            <a:ext cx="10224319" cy="461665"/>
          </a:xfrm>
          <a:prstGeom prst="rect">
            <a:avLst/>
          </a:prstGeom>
          <a:noFill/>
        </p:spPr>
        <p:txBody>
          <a:bodyPr wrap="square">
            <a:spAutoFit/>
          </a:bodyPr>
          <a:lstStyle/>
          <a:p>
            <a:r>
              <a:rPr lang="it-IT" sz="1200" b="1" dirty="0" err="1">
                <a:solidFill>
                  <a:srgbClr val="FF33CC"/>
                </a:solidFill>
                <a:latin typeface="Arial" panose="020B0604020202020204" pitchFamily="34" charset="0"/>
                <a:cs typeface="Arial" panose="020B0604020202020204" pitchFamily="34" charset="0"/>
              </a:rPr>
              <a:t>Liu</a:t>
            </a:r>
            <a:r>
              <a:rPr lang="it-IT" sz="1200" b="1" dirty="0">
                <a:solidFill>
                  <a:srgbClr val="FF33CC"/>
                </a:solidFill>
                <a:latin typeface="Arial" panose="020B0604020202020204" pitchFamily="34" charset="0"/>
                <a:cs typeface="Arial" panose="020B0604020202020204" pitchFamily="34" charset="0"/>
              </a:rPr>
              <a:t>, J.A.; </a:t>
            </a:r>
            <a:r>
              <a:rPr lang="it-IT" sz="1200" b="1" dirty="0" err="1">
                <a:solidFill>
                  <a:srgbClr val="FF33CC"/>
                </a:solidFill>
                <a:latin typeface="Arial" panose="020B0604020202020204" pitchFamily="34" charset="0"/>
                <a:cs typeface="Arial" panose="020B0604020202020204" pitchFamily="34" charset="0"/>
              </a:rPr>
              <a:t>Yu</a:t>
            </a:r>
            <a:r>
              <a:rPr lang="it-IT" sz="1200" b="1" dirty="0">
                <a:solidFill>
                  <a:srgbClr val="FF33CC"/>
                </a:solidFill>
                <a:latin typeface="Arial" panose="020B0604020202020204" pitchFamily="34" charset="0"/>
                <a:cs typeface="Arial" panose="020B0604020202020204" pitchFamily="34" charset="0"/>
              </a:rPr>
              <a:t>, J.; Cheung, C.W. Immune Actions on the </a:t>
            </a:r>
            <a:r>
              <a:rPr lang="it-IT" sz="1200" b="1" dirty="0" err="1">
                <a:solidFill>
                  <a:srgbClr val="FF33CC"/>
                </a:solidFill>
                <a:latin typeface="Arial" panose="020B0604020202020204" pitchFamily="34" charset="0"/>
                <a:cs typeface="Arial" panose="020B0604020202020204" pitchFamily="34" charset="0"/>
              </a:rPr>
              <a:t>Peripheral</a:t>
            </a:r>
            <a:r>
              <a:rPr lang="it-IT" sz="1200" b="1" dirty="0">
                <a:solidFill>
                  <a:srgbClr val="FF33CC"/>
                </a:solidFill>
                <a:latin typeface="Arial" panose="020B0604020202020204" pitchFamily="34" charset="0"/>
                <a:cs typeface="Arial" panose="020B0604020202020204" pitchFamily="34" charset="0"/>
              </a:rPr>
              <a:t> </a:t>
            </a:r>
            <a:r>
              <a:rPr lang="it-IT" sz="1200" b="1" dirty="0" err="1">
                <a:solidFill>
                  <a:srgbClr val="FF33CC"/>
                </a:solidFill>
                <a:latin typeface="Arial" panose="020B0604020202020204" pitchFamily="34" charset="0"/>
                <a:cs typeface="Arial" panose="020B0604020202020204" pitchFamily="34" charset="0"/>
              </a:rPr>
              <a:t>Nervous</a:t>
            </a:r>
            <a:r>
              <a:rPr lang="it-IT" sz="1200" b="1" dirty="0">
                <a:solidFill>
                  <a:srgbClr val="FF33CC"/>
                </a:solidFill>
                <a:latin typeface="Arial" panose="020B0604020202020204" pitchFamily="34" charset="0"/>
                <a:cs typeface="Arial" panose="020B0604020202020204" pitchFamily="34" charset="0"/>
              </a:rPr>
              <a:t> System in Pain.</a:t>
            </a:r>
          </a:p>
          <a:p>
            <a:r>
              <a:rPr lang="it-IT" sz="1200" b="1" dirty="0">
                <a:solidFill>
                  <a:srgbClr val="FF33CC"/>
                </a:solidFill>
                <a:latin typeface="Arial" panose="020B0604020202020204" pitchFamily="34" charset="0"/>
                <a:cs typeface="Arial" panose="020B0604020202020204" pitchFamily="34" charset="0"/>
              </a:rPr>
              <a:t>Int. J. Mol. Sci. 2021, 22, 1448 https://doi.org/10.3390/ijms 22031448</a:t>
            </a:r>
          </a:p>
        </p:txBody>
      </p:sp>
    </p:spTree>
    <p:extLst>
      <p:ext uri="{BB962C8B-B14F-4D97-AF65-F5344CB8AC3E}">
        <p14:creationId xmlns:p14="http://schemas.microsoft.com/office/powerpoint/2010/main" val="40619654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uppo 20">
            <a:extLst>
              <a:ext uri="{FF2B5EF4-FFF2-40B4-BE49-F238E27FC236}">
                <a16:creationId xmlns:a16="http://schemas.microsoft.com/office/drawing/2014/main" id="{2D22BF9C-682D-45F2-E8E7-E6311E4B9E61}"/>
              </a:ext>
            </a:extLst>
          </p:cNvPr>
          <p:cNvGrpSpPr/>
          <p:nvPr/>
        </p:nvGrpSpPr>
        <p:grpSpPr>
          <a:xfrm>
            <a:off x="769241" y="215758"/>
            <a:ext cx="11150674" cy="6558735"/>
            <a:chOff x="769241" y="215758"/>
            <a:chExt cx="11150674" cy="6558735"/>
          </a:xfrm>
        </p:grpSpPr>
        <p:grpSp>
          <p:nvGrpSpPr>
            <p:cNvPr id="3" name="Gruppo 2">
              <a:extLst>
                <a:ext uri="{FF2B5EF4-FFF2-40B4-BE49-F238E27FC236}">
                  <a16:creationId xmlns:a16="http://schemas.microsoft.com/office/drawing/2014/main" id="{FB55A94F-E393-1DC5-F4C2-BC7D64A79B54}"/>
                </a:ext>
              </a:extLst>
            </p:cNvPr>
            <p:cNvGrpSpPr/>
            <p:nvPr/>
          </p:nvGrpSpPr>
          <p:grpSpPr>
            <a:xfrm>
              <a:off x="1058748" y="215758"/>
              <a:ext cx="4109153" cy="4956146"/>
              <a:chOff x="616959" y="1208377"/>
              <a:chExt cx="4890259" cy="5350537"/>
            </a:xfrm>
          </p:grpSpPr>
          <p:pic>
            <p:nvPicPr>
              <p:cNvPr id="4" name="Immagine 3">
                <a:extLst>
                  <a:ext uri="{FF2B5EF4-FFF2-40B4-BE49-F238E27FC236}">
                    <a16:creationId xmlns:a16="http://schemas.microsoft.com/office/drawing/2014/main" id="{9224F2B0-A9BB-FB8A-FFF6-11E1C9026BFD}"/>
                  </a:ext>
                </a:extLst>
              </p:cNvPr>
              <p:cNvPicPr>
                <a:picLocks noChangeAspect="1"/>
              </p:cNvPicPr>
              <p:nvPr/>
            </p:nvPicPr>
            <p:blipFill>
              <a:blip r:embed="rId2">
                <a:lum bright="-20000" contrast="40000"/>
              </a:blip>
              <a:stretch>
                <a:fillRect/>
              </a:stretch>
            </p:blipFill>
            <p:spPr>
              <a:xfrm>
                <a:off x="616959" y="1217544"/>
                <a:ext cx="4869441" cy="5341370"/>
              </a:xfrm>
              <a:prstGeom prst="rect">
                <a:avLst/>
              </a:prstGeom>
            </p:spPr>
          </p:pic>
          <p:sp>
            <p:nvSpPr>
              <p:cNvPr id="5" name="CasellaDiTesto 4">
                <a:extLst>
                  <a:ext uri="{FF2B5EF4-FFF2-40B4-BE49-F238E27FC236}">
                    <a16:creationId xmlns:a16="http://schemas.microsoft.com/office/drawing/2014/main" id="{618BC52F-FF16-1E81-FC72-5B804041B08E}"/>
                  </a:ext>
                </a:extLst>
              </p:cNvPr>
              <p:cNvSpPr txBox="1"/>
              <p:nvPr/>
            </p:nvSpPr>
            <p:spPr>
              <a:xfrm>
                <a:off x="3142384" y="5962020"/>
                <a:ext cx="2122337" cy="461665"/>
              </a:xfrm>
              <a:prstGeom prst="rect">
                <a:avLst/>
              </a:prstGeom>
              <a:noFill/>
            </p:spPr>
            <p:txBody>
              <a:bodyPr wrap="square">
                <a:spAutoFit/>
              </a:bodyPr>
              <a:lstStyle/>
              <a:p>
                <a:r>
                  <a:rPr lang="it-IT" sz="1200" dirty="0"/>
                  <a:t>* p &lt; 0.05 vs basale</a:t>
                </a:r>
              </a:p>
              <a:p>
                <a:r>
                  <a:rPr lang="it-IT" sz="1200" dirty="0"/>
                  <a:t>** p &lt; 0.001 vs basale</a:t>
                </a:r>
              </a:p>
            </p:txBody>
          </p:sp>
          <p:sp>
            <p:nvSpPr>
              <p:cNvPr id="6" name="Rettangolo 5">
                <a:extLst>
                  <a:ext uri="{FF2B5EF4-FFF2-40B4-BE49-F238E27FC236}">
                    <a16:creationId xmlns:a16="http://schemas.microsoft.com/office/drawing/2014/main" id="{8B005B28-A0EA-C554-7441-33EEFA1D5AA9}"/>
                  </a:ext>
                </a:extLst>
              </p:cNvPr>
              <p:cNvSpPr/>
              <p:nvPr/>
            </p:nvSpPr>
            <p:spPr>
              <a:xfrm>
                <a:off x="4760243" y="1208377"/>
                <a:ext cx="746975" cy="4357739"/>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200"/>
              </a:p>
            </p:txBody>
          </p:sp>
        </p:grpSp>
        <p:sp>
          <p:nvSpPr>
            <p:cNvPr id="7" name="CasellaDiTesto 6">
              <a:extLst>
                <a:ext uri="{FF2B5EF4-FFF2-40B4-BE49-F238E27FC236}">
                  <a16:creationId xmlns:a16="http://schemas.microsoft.com/office/drawing/2014/main" id="{A8B2F7F7-E70C-5349-E182-544C6336FCDF}"/>
                </a:ext>
              </a:extLst>
            </p:cNvPr>
            <p:cNvSpPr txBox="1"/>
            <p:nvPr/>
          </p:nvSpPr>
          <p:spPr>
            <a:xfrm>
              <a:off x="769241" y="5171904"/>
              <a:ext cx="4984287" cy="1138773"/>
            </a:xfrm>
            <a:prstGeom prst="rect">
              <a:avLst/>
            </a:prstGeom>
            <a:noFill/>
          </p:spPr>
          <p:txBody>
            <a:bodyPr wrap="square" rtlCol="0">
              <a:spAutoFit/>
            </a:bodyPr>
            <a:lstStyle/>
            <a:p>
              <a:r>
                <a:rPr lang="it-IT" sz="1100" b="1" dirty="0">
                  <a:latin typeface="Arial" panose="020B0604020202020204" pitchFamily="34" charset="0"/>
                  <a:cs typeface="Arial" panose="020B0604020202020204" pitchFamily="34" charset="0"/>
                </a:rPr>
                <a:t>Studio randomizzato, </a:t>
              </a:r>
              <a:r>
                <a:rPr lang="it-IT" sz="1100" b="1" dirty="0">
                  <a:solidFill>
                    <a:srgbClr val="002060"/>
                  </a:solidFill>
                  <a:latin typeface="Arial" panose="020B0604020202020204" pitchFamily="34" charset="0"/>
                  <a:cs typeface="Arial" panose="020B0604020202020204" pitchFamily="34" charset="0"/>
                </a:rPr>
                <a:t>placebo controllato</a:t>
              </a:r>
              <a:r>
                <a:rPr lang="it-IT" sz="1100" b="1" dirty="0">
                  <a:latin typeface="Arial" panose="020B0604020202020204" pitchFamily="34" charset="0"/>
                  <a:cs typeface="Arial" panose="020B0604020202020204" pitchFamily="34" charset="0"/>
                </a:rPr>
                <a:t>, doppio cieco e «double dummy»</a:t>
              </a:r>
            </a:p>
            <a:p>
              <a:pPr marL="285764" indent="-285764">
                <a:buFont typeface="Arial" panose="020B0604020202020204" pitchFamily="34" charset="0"/>
                <a:buChar char="•"/>
              </a:pPr>
              <a:r>
                <a:rPr lang="it-IT" sz="1100" b="1" dirty="0">
                  <a:latin typeface="Arial" panose="020B0604020202020204" pitchFamily="34" charset="0"/>
                  <a:cs typeface="Arial" panose="020B0604020202020204" pitchFamily="34" charset="0"/>
                </a:rPr>
                <a:t>102 pazienti arruolati (50 pazienti con LAC vs. 52 pazienti con placebo)</a:t>
              </a:r>
            </a:p>
            <a:p>
              <a:pPr marL="285764" indent="-285764">
                <a:buFont typeface="Arial" panose="020B0604020202020204" pitchFamily="34" charset="0"/>
                <a:buChar char="•"/>
              </a:pPr>
              <a:r>
                <a:rPr lang="it-IT" sz="1100" b="1" dirty="0">
                  <a:latin typeface="Arial" panose="020B0604020202020204" pitchFamily="34" charset="0"/>
                  <a:cs typeface="Arial" panose="020B0604020202020204" pitchFamily="34" charset="0"/>
                </a:rPr>
                <a:t>LAC 1500 mg/die (le prime 2 settimane) o 1000 mg/die vs Placebo</a:t>
              </a:r>
            </a:p>
            <a:p>
              <a:pPr marL="285764" indent="-285764">
                <a:buFont typeface="Arial" panose="020B0604020202020204" pitchFamily="34" charset="0"/>
                <a:buChar char="•"/>
              </a:pPr>
              <a:r>
                <a:rPr lang="it-IT" sz="1100" b="1" dirty="0">
                  <a:latin typeface="Arial" panose="020B0604020202020204" pitchFamily="34" charset="0"/>
                  <a:cs typeface="Arial" panose="020B0604020202020204" pitchFamily="34" charset="0"/>
                </a:rPr>
                <a:t>Periodo di studio 10 settimane</a:t>
              </a:r>
            </a:p>
          </p:txBody>
        </p:sp>
        <p:sp>
          <p:nvSpPr>
            <p:cNvPr id="9" name="CasellaDiTesto 8">
              <a:extLst>
                <a:ext uri="{FF2B5EF4-FFF2-40B4-BE49-F238E27FC236}">
                  <a16:creationId xmlns:a16="http://schemas.microsoft.com/office/drawing/2014/main" id="{2A3515A0-39A5-855C-84B7-870DC55C459E}"/>
                </a:ext>
              </a:extLst>
            </p:cNvPr>
            <p:cNvSpPr txBox="1"/>
            <p:nvPr/>
          </p:nvSpPr>
          <p:spPr>
            <a:xfrm>
              <a:off x="960054" y="6435939"/>
              <a:ext cx="3894015" cy="338554"/>
            </a:xfrm>
            <a:prstGeom prst="rect">
              <a:avLst/>
            </a:prstGeom>
            <a:noFill/>
          </p:spPr>
          <p:txBody>
            <a:bodyPr wrap="none" rtlCol="0">
              <a:spAutoFit/>
            </a:bodyPr>
            <a:lstStyle/>
            <a:p>
              <a:r>
                <a:rPr lang="it-IT" sz="1600" b="1" dirty="0">
                  <a:solidFill>
                    <a:srgbClr val="FF00FF"/>
                  </a:solidFill>
                  <a:latin typeface="Arial" panose="020B0604020202020204" pitchFamily="34" charset="0"/>
                  <a:cs typeface="Arial" panose="020B0604020202020204" pitchFamily="34" charset="0"/>
                </a:rPr>
                <a:t>Rossini M et al. </a:t>
              </a:r>
              <a:r>
                <a:rPr lang="it-IT" sz="1600" b="1" dirty="0" err="1">
                  <a:solidFill>
                    <a:srgbClr val="FF00FF"/>
                  </a:solidFill>
                  <a:latin typeface="Arial" panose="020B0604020202020204" pitchFamily="34" charset="0"/>
                  <a:cs typeface="Arial" panose="020B0604020202020204" pitchFamily="34" charset="0"/>
                </a:rPr>
                <a:t>Clin</a:t>
              </a:r>
              <a:r>
                <a:rPr lang="it-IT" sz="1600" b="1" dirty="0">
                  <a:solidFill>
                    <a:srgbClr val="FF00FF"/>
                  </a:solidFill>
                  <a:latin typeface="Arial" panose="020B0604020202020204" pitchFamily="34" charset="0"/>
                  <a:cs typeface="Arial" panose="020B0604020202020204" pitchFamily="34" charset="0"/>
                </a:rPr>
                <a:t> </a:t>
              </a:r>
              <a:r>
                <a:rPr lang="it-IT" sz="1600" b="1" dirty="0" err="1">
                  <a:solidFill>
                    <a:srgbClr val="FF00FF"/>
                  </a:solidFill>
                  <a:latin typeface="Arial" panose="020B0604020202020204" pitchFamily="34" charset="0"/>
                  <a:cs typeface="Arial" panose="020B0604020202020204" pitchFamily="34" charset="0"/>
                </a:rPr>
                <a:t>Exper</a:t>
              </a:r>
              <a:r>
                <a:rPr lang="it-IT" sz="1600" b="1" dirty="0">
                  <a:solidFill>
                    <a:srgbClr val="FF00FF"/>
                  </a:solidFill>
                  <a:latin typeface="Arial" panose="020B0604020202020204" pitchFamily="34" charset="0"/>
                  <a:cs typeface="Arial" panose="020B0604020202020204" pitchFamily="34" charset="0"/>
                </a:rPr>
                <a:t> </a:t>
              </a:r>
              <a:r>
                <a:rPr lang="it-IT" sz="1600" b="1" dirty="0" err="1">
                  <a:solidFill>
                    <a:srgbClr val="FF00FF"/>
                  </a:solidFill>
                  <a:latin typeface="Arial" panose="020B0604020202020204" pitchFamily="34" charset="0"/>
                  <a:cs typeface="Arial" panose="020B0604020202020204" pitchFamily="34" charset="0"/>
                </a:rPr>
                <a:t>Reum</a:t>
              </a:r>
              <a:r>
                <a:rPr lang="it-IT" sz="1600" b="1" dirty="0">
                  <a:solidFill>
                    <a:srgbClr val="FF00FF"/>
                  </a:solidFill>
                  <a:latin typeface="Arial" panose="020B0604020202020204" pitchFamily="34" charset="0"/>
                  <a:cs typeface="Arial" panose="020B0604020202020204" pitchFamily="34" charset="0"/>
                </a:rPr>
                <a:t> 2007</a:t>
              </a:r>
            </a:p>
          </p:txBody>
        </p:sp>
        <p:grpSp>
          <p:nvGrpSpPr>
            <p:cNvPr id="10" name="Gruppo 9">
              <a:extLst>
                <a:ext uri="{FF2B5EF4-FFF2-40B4-BE49-F238E27FC236}">
                  <a16:creationId xmlns:a16="http://schemas.microsoft.com/office/drawing/2014/main" id="{4382C75B-FBB2-F475-D9AA-F4B902A2F429}"/>
                </a:ext>
              </a:extLst>
            </p:cNvPr>
            <p:cNvGrpSpPr>
              <a:grpSpLocks noChangeAspect="1"/>
            </p:cNvGrpSpPr>
            <p:nvPr/>
          </p:nvGrpSpPr>
          <p:grpSpPr>
            <a:xfrm>
              <a:off x="5439915" y="712877"/>
              <a:ext cx="6480000" cy="3986385"/>
              <a:chOff x="390730" y="1856232"/>
              <a:chExt cx="6896829" cy="4242816"/>
            </a:xfrm>
          </p:grpSpPr>
          <p:pic>
            <p:nvPicPr>
              <p:cNvPr id="11" name="Immagine 10">
                <a:extLst>
                  <a:ext uri="{FF2B5EF4-FFF2-40B4-BE49-F238E27FC236}">
                    <a16:creationId xmlns:a16="http://schemas.microsoft.com/office/drawing/2014/main" id="{ED55962D-5F75-8CBB-41E3-8122AAADBA5F}"/>
                  </a:ext>
                </a:extLst>
              </p:cNvPr>
              <p:cNvPicPr>
                <a:picLocks noChangeAspect="1"/>
              </p:cNvPicPr>
              <p:nvPr/>
            </p:nvPicPr>
            <p:blipFill>
              <a:blip r:embed="rId3">
                <a:lum bright="-20000" contrast="40000"/>
              </a:blip>
              <a:stretch>
                <a:fillRect/>
              </a:stretch>
            </p:blipFill>
            <p:spPr>
              <a:xfrm>
                <a:off x="809026" y="1856232"/>
                <a:ext cx="6227551" cy="4242816"/>
              </a:xfrm>
              <a:prstGeom prst="rect">
                <a:avLst/>
              </a:prstGeom>
            </p:spPr>
          </p:pic>
          <p:sp>
            <p:nvSpPr>
              <p:cNvPr id="12" name="CasellaDiTesto 11">
                <a:extLst>
                  <a:ext uri="{FF2B5EF4-FFF2-40B4-BE49-F238E27FC236}">
                    <a16:creationId xmlns:a16="http://schemas.microsoft.com/office/drawing/2014/main" id="{559C07A2-9936-0799-A960-7BA4AA47CA61}"/>
                  </a:ext>
                </a:extLst>
              </p:cNvPr>
              <p:cNvSpPr txBox="1"/>
              <p:nvPr/>
            </p:nvSpPr>
            <p:spPr>
              <a:xfrm>
                <a:off x="589570" y="2977517"/>
                <a:ext cx="994183" cy="261610"/>
              </a:xfrm>
              <a:prstGeom prst="rect">
                <a:avLst/>
              </a:prstGeom>
              <a:noFill/>
            </p:spPr>
            <p:txBody>
              <a:bodyPr wrap="none" rtlCol="0">
                <a:spAutoFit/>
              </a:bodyPr>
              <a:lstStyle/>
              <a:p>
                <a:pPr defTabSz="914446"/>
                <a:r>
                  <a:rPr lang="it-IT" sz="1100" b="1" dirty="0">
                    <a:solidFill>
                      <a:srgbClr val="0070C0"/>
                    </a:solidFill>
                    <a:latin typeface="Verdana Pro Light"/>
                  </a:rPr>
                  <a:t>Depressione</a:t>
                </a:r>
              </a:p>
            </p:txBody>
          </p:sp>
          <p:sp>
            <p:nvSpPr>
              <p:cNvPr id="13" name="CasellaDiTesto 12">
                <a:extLst>
                  <a:ext uri="{FF2B5EF4-FFF2-40B4-BE49-F238E27FC236}">
                    <a16:creationId xmlns:a16="http://schemas.microsoft.com/office/drawing/2014/main" id="{78256ED7-8FA5-E2DA-03A2-621CCD529A2E}"/>
                  </a:ext>
                </a:extLst>
              </p:cNvPr>
              <p:cNvSpPr txBox="1"/>
              <p:nvPr/>
            </p:nvSpPr>
            <p:spPr>
              <a:xfrm>
                <a:off x="589570" y="2480391"/>
                <a:ext cx="614271" cy="261610"/>
              </a:xfrm>
              <a:prstGeom prst="rect">
                <a:avLst/>
              </a:prstGeom>
              <a:noFill/>
            </p:spPr>
            <p:txBody>
              <a:bodyPr wrap="none" rtlCol="0">
                <a:spAutoFit/>
              </a:bodyPr>
              <a:lstStyle/>
              <a:p>
                <a:pPr defTabSz="914446"/>
                <a:r>
                  <a:rPr lang="it-IT" sz="1100" b="1" dirty="0">
                    <a:solidFill>
                      <a:srgbClr val="0070C0"/>
                    </a:solidFill>
                    <a:latin typeface="Verdana Pro Light"/>
                  </a:rPr>
                  <a:t>Dolore</a:t>
                </a:r>
              </a:p>
            </p:txBody>
          </p:sp>
          <p:sp>
            <p:nvSpPr>
              <p:cNvPr id="14" name="CasellaDiTesto 13">
                <a:extLst>
                  <a:ext uri="{FF2B5EF4-FFF2-40B4-BE49-F238E27FC236}">
                    <a16:creationId xmlns:a16="http://schemas.microsoft.com/office/drawing/2014/main" id="{5A077CB2-CDDA-73BB-5B7E-9594B14477C2}"/>
                  </a:ext>
                </a:extLst>
              </p:cNvPr>
              <p:cNvSpPr txBox="1"/>
              <p:nvPr/>
            </p:nvSpPr>
            <p:spPr>
              <a:xfrm>
                <a:off x="589568" y="3537095"/>
                <a:ext cx="994183" cy="261610"/>
              </a:xfrm>
              <a:prstGeom prst="rect">
                <a:avLst/>
              </a:prstGeom>
              <a:noFill/>
            </p:spPr>
            <p:txBody>
              <a:bodyPr wrap="none" rtlCol="0">
                <a:spAutoFit/>
              </a:bodyPr>
              <a:lstStyle/>
              <a:p>
                <a:pPr defTabSz="914446"/>
                <a:r>
                  <a:rPr lang="it-IT" sz="1100" b="1" dirty="0">
                    <a:solidFill>
                      <a:srgbClr val="0070C0"/>
                    </a:solidFill>
                    <a:latin typeface="Verdana Pro Light"/>
                  </a:rPr>
                  <a:t>Depressione</a:t>
                </a:r>
              </a:p>
            </p:txBody>
          </p:sp>
          <p:sp>
            <p:nvSpPr>
              <p:cNvPr id="15" name="CasellaDiTesto 14">
                <a:extLst>
                  <a:ext uri="{FF2B5EF4-FFF2-40B4-BE49-F238E27FC236}">
                    <a16:creationId xmlns:a16="http://schemas.microsoft.com/office/drawing/2014/main" id="{99DF0A97-376E-2F1C-D6C9-93BEABDCF20F}"/>
                  </a:ext>
                </a:extLst>
              </p:cNvPr>
              <p:cNvSpPr txBox="1"/>
              <p:nvPr/>
            </p:nvSpPr>
            <p:spPr>
              <a:xfrm>
                <a:off x="589568" y="4089218"/>
                <a:ext cx="747320" cy="430887"/>
              </a:xfrm>
              <a:prstGeom prst="rect">
                <a:avLst/>
              </a:prstGeom>
              <a:noFill/>
            </p:spPr>
            <p:txBody>
              <a:bodyPr wrap="none" rtlCol="0">
                <a:spAutoFit/>
              </a:bodyPr>
              <a:lstStyle/>
              <a:p>
                <a:pPr defTabSz="914446"/>
                <a:r>
                  <a:rPr lang="it-IT" sz="1100" b="1" dirty="0">
                    <a:solidFill>
                      <a:srgbClr val="0070C0"/>
                    </a:solidFill>
                    <a:latin typeface="Verdana Pro Light"/>
                  </a:rPr>
                  <a:t>Disturbi </a:t>
                </a:r>
              </a:p>
              <a:p>
                <a:pPr defTabSz="914446"/>
                <a:r>
                  <a:rPr lang="it-IT" sz="1100" b="1" dirty="0">
                    <a:solidFill>
                      <a:srgbClr val="0070C0"/>
                    </a:solidFill>
                    <a:latin typeface="Verdana Pro Light"/>
                  </a:rPr>
                  <a:t>Mentali</a:t>
                </a:r>
              </a:p>
            </p:txBody>
          </p:sp>
          <p:sp>
            <p:nvSpPr>
              <p:cNvPr id="16" name="CasellaDiTesto 15">
                <a:extLst>
                  <a:ext uri="{FF2B5EF4-FFF2-40B4-BE49-F238E27FC236}">
                    <a16:creationId xmlns:a16="http://schemas.microsoft.com/office/drawing/2014/main" id="{5E7D6502-725F-5AE9-339E-F1A2F3ED38EA}"/>
                  </a:ext>
                </a:extLst>
              </p:cNvPr>
              <p:cNvSpPr txBox="1"/>
              <p:nvPr/>
            </p:nvSpPr>
            <p:spPr>
              <a:xfrm>
                <a:off x="589567" y="4620915"/>
                <a:ext cx="542136" cy="261610"/>
              </a:xfrm>
              <a:prstGeom prst="rect">
                <a:avLst/>
              </a:prstGeom>
              <a:noFill/>
            </p:spPr>
            <p:txBody>
              <a:bodyPr wrap="none" rtlCol="0">
                <a:spAutoFit/>
              </a:bodyPr>
              <a:lstStyle/>
              <a:p>
                <a:pPr defTabSz="914446"/>
                <a:r>
                  <a:rPr lang="it-IT" sz="1100" b="1" dirty="0">
                    <a:solidFill>
                      <a:srgbClr val="0070C0"/>
                    </a:solidFill>
                    <a:latin typeface="Verdana Pro Light"/>
                  </a:rPr>
                  <a:t>Ansia</a:t>
                </a:r>
              </a:p>
            </p:txBody>
          </p:sp>
          <p:sp>
            <p:nvSpPr>
              <p:cNvPr id="17" name="CasellaDiTesto 16">
                <a:extLst>
                  <a:ext uri="{FF2B5EF4-FFF2-40B4-BE49-F238E27FC236}">
                    <a16:creationId xmlns:a16="http://schemas.microsoft.com/office/drawing/2014/main" id="{C4771666-3BBB-56FD-91D1-188906BF1E98}"/>
                  </a:ext>
                </a:extLst>
              </p:cNvPr>
              <p:cNvSpPr txBox="1"/>
              <p:nvPr/>
            </p:nvSpPr>
            <p:spPr>
              <a:xfrm>
                <a:off x="672925" y="5370195"/>
                <a:ext cx="447558" cy="261610"/>
              </a:xfrm>
              <a:prstGeom prst="rect">
                <a:avLst/>
              </a:prstGeom>
              <a:noFill/>
            </p:spPr>
            <p:txBody>
              <a:bodyPr wrap="none" rtlCol="0">
                <a:spAutoFit/>
              </a:bodyPr>
              <a:lstStyle/>
              <a:p>
                <a:pPr defTabSz="914446"/>
                <a:r>
                  <a:rPr lang="it-IT" sz="1100" b="1" dirty="0" err="1">
                    <a:solidFill>
                      <a:srgbClr val="0070C0"/>
                    </a:solidFill>
                    <a:latin typeface="Verdana Pro Light"/>
                  </a:rPr>
                  <a:t>QoL</a:t>
                </a:r>
                <a:endParaRPr lang="it-IT" sz="1100" b="1" dirty="0">
                  <a:solidFill>
                    <a:srgbClr val="0070C0"/>
                  </a:solidFill>
                  <a:latin typeface="Verdana Pro Light"/>
                </a:endParaRPr>
              </a:p>
            </p:txBody>
          </p:sp>
          <p:sp>
            <p:nvSpPr>
              <p:cNvPr id="18" name="Rettangolo 17">
                <a:extLst>
                  <a:ext uri="{FF2B5EF4-FFF2-40B4-BE49-F238E27FC236}">
                    <a16:creationId xmlns:a16="http://schemas.microsoft.com/office/drawing/2014/main" id="{55682852-1E03-EB36-ABBC-28673BD201ED}"/>
                  </a:ext>
                </a:extLst>
              </p:cNvPr>
              <p:cNvSpPr/>
              <p:nvPr/>
            </p:nvSpPr>
            <p:spPr>
              <a:xfrm rot="5400000">
                <a:off x="3532823" y="-810367"/>
                <a:ext cx="612643" cy="6896829"/>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200"/>
              </a:p>
            </p:txBody>
          </p:sp>
        </p:grpSp>
        <p:sp>
          <p:nvSpPr>
            <p:cNvPr id="19" name="CasellaDiTesto 18">
              <a:extLst>
                <a:ext uri="{FF2B5EF4-FFF2-40B4-BE49-F238E27FC236}">
                  <a16:creationId xmlns:a16="http://schemas.microsoft.com/office/drawing/2014/main" id="{A1B82BA3-B160-88C1-47AE-A1EFF5A709F5}"/>
                </a:ext>
              </a:extLst>
            </p:cNvPr>
            <p:cNvSpPr txBox="1"/>
            <p:nvPr/>
          </p:nvSpPr>
          <p:spPr>
            <a:xfrm>
              <a:off x="6919174" y="5171904"/>
              <a:ext cx="4214078" cy="769441"/>
            </a:xfrm>
            <a:prstGeom prst="rect">
              <a:avLst/>
            </a:prstGeom>
            <a:noFill/>
          </p:spPr>
          <p:txBody>
            <a:bodyPr wrap="square" rtlCol="0">
              <a:spAutoFit/>
            </a:bodyPr>
            <a:lstStyle/>
            <a:p>
              <a:pPr defTabSz="914446"/>
              <a:r>
                <a:rPr lang="it-IT" sz="1100" b="1" dirty="0">
                  <a:latin typeface="Arial" panose="020B0604020202020204" pitchFamily="34" charset="0"/>
                  <a:cs typeface="Arial" panose="020B0604020202020204" pitchFamily="34" charset="0"/>
                </a:rPr>
                <a:t>Studio prospettico randomizzato e con controllo attivo</a:t>
              </a:r>
            </a:p>
            <a:p>
              <a:pPr marL="285764" indent="-285764" defTabSz="914446">
                <a:buFont typeface="Arial" panose="020B0604020202020204" pitchFamily="34" charset="0"/>
                <a:buChar char="•"/>
              </a:pPr>
              <a:r>
                <a:rPr lang="it-IT" sz="1100" b="1" dirty="0">
                  <a:latin typeface="Arial" panose="020B0604020202020204" pitchFamily="34" charset="0"/>
                  <a:cs typeface="Arial" panose="020B0604020202020204" pitchFamily="34" charset="0"/>
                </a:rPr>
                <a:t>65 pazienti (donne</a:t>
              </a:r>
              <a:r>
                <a:rPr lang="it-IT" sz="1100" dirty="0">
                  <a:latin typeface="Arial" panose="020B0604020202020204" pitchFamily="34" charset="0"/>
                  <a:cs typeface="Arial" panose="020B0604020202020204" pitchFamily="34" charset="0"/>
                </a:rPr>
                <a:t>) arruolate</a:t>
              </a:r>
            </a:p>
            <a:p>
              <a:pPr marL="285764" indent="-285764" defTabSz="914446">
                <a:buFont typeface="Arial" panose="020B0604020202020204" pitchFamily="34" charset="0"/>
                <a:buChar char="•"/>
              </a:pPr>
              <a:r>
                <a:rPr lang="it-IT" sz="1100" b="1" dirty="0">
                  <a:latin typeface="Arial" panose="020B0604020202020204" pitchFamily="34" charset="0"/>
                  <a:cs typeface="Arial" panose="020B0604020202020204" pitchFamily="34" charset="0"/>
                </a:rPr>
                <a:t>LAC 1500 mg/die vs </a:t>
              </a:r>
              <a:r>
                <a:rPr lang="it-IT" sz="1100" b="1" dirty="0" err="1">
                  <a:latin typeface="Arial" panose="020B0604020202020204" pitchFamily="34" charset="0"/>
                  <a:cs typeface="Arial" panose="020B0604020202020204" pitchFamily="34" charset="0"/>
                </a:rPr>
                <a:t>Duloxetina</a:t>
              </a:r>
              <a:endParaRPr lang="it-IT" sz="1100" b="1" dirty="0">
                <a:latin typeface="Arial" panose="020B0604020202020204" pitchFamily="34" charset="0"/>
                <a:cs typeface="Arial" panose="020B0604020202020204" pitchFamily="34" charset="0"/>
              </a:endParaRPr>
            </a:p>
            <a:p>
              <a:pPr marL="285764" indent="-285764" defTabSz="914446">
                <a:buFont typeface="Arial" panose="020B0604020202020204" pitchFamily="34" charset="0"/>
                <a:buChar char="•"/>
              </a:pPr>
              <a:r>
                <a:rPr lang="it-IT" sz="1100" dirty="0">
                  <a:latin typeface="Arial" panose="020B0604020202020204" pitchFamily="34" charset="0"/>
                  <a:cs typeface="Arial" panose="020B0604020202020204" pitchFamily="34" charset="0"/>
                </a:rPr>
                <a:t>Periodo di studio </a:t>
              </a:r>
              <a:r>
                <a:rPr lang="it-IT" sz="1100" b="1" dirty="0">
                  <a:latin typeface="Arial" panose="020B0604020202020204" pitchFamily="34" charset="0"/>
                  <a:cs typeface="Arial" panose="020B0604020202020204" pitchFamily="34" charset="0"/>
                </a:rPr>
                <a:t>12 settimane</a:t>
              </a:r>
            </a:p>
          </p:txBody>
        </p:sp>
        <p:sp>
          <p:nvSpPr>
            <p:cNvPr id="20" name="CasellaDiTesto 19">
              <a:extLst>
                <a:ext uri="{FF2B5EF4-FFF2-40B4-BE49-F238E27FC236}">
                  <a16:creationId xmlns:a16="http://schemas.microsoft.com/office/drawing/2014/main" id="{DD206C0E-0F13-AC70-38A6-529C51552AC5}"/>
                </a:ext>
              </a:extLst>
            </p:cNvPr>
            <p:cNvSpPr txBox="1"/>
            <p:nvPr/>
          </p:nvSpPr>
          <p:spPr>
            <a:xfrm>
              <a:off x="7126526" y="6404890"/>
              <a:ext cx="3799373" cy="338554"/>
            </a:xfrm>
            <a:prstGeom prst="rect">
              <a:avLst/>
            </a:prstGeom>
            <a:noFill/>
          </p:spPr>
          <p:txBody>
            <a:bodyPr wrap="none" rtlCol="0">
              <a:spAutoFit/>
            </a:bodyPr>
            <a:lstStyle/>
            <a:p>
              <a:pPr defTabSz="914446"/>
              <a:r>
                <a:rPr lang="it-IT" sz="1600" b="1" dirty="0">
                  <a:solidFill>
                    <a:srgbClr val="FF00FF"/>
                  </a:solidFill>
                  <a:latin typeface="Arial" panose="020B0604020202020204" pitchFamily="34" charset="0"/>
                  <a:cs typeface="Arial" panose="020B0604020202020204" pitchFamily="34" charset="0"/>
                </a:rPr>
                <a:t>Leombruni</a:t>
              </a:r>
              <a:r>
                <a:rPr lang="it-IT" sz="1400" b="1" dirty="0">
                  <a:solidFill>
                    <a:srgbClr val="FF00FF"/>
                  </a:solidFill>
                  <a:latin typeface="Arial" panose="020B0604020202020204" pitchFamily="34" charset="0"/>
                  <a:cs typeface="Arial" panose="020B0604020202020204" pitchFamily="34" charset="0"/>
                </a:rPr>
                <a:t> P et al. </a:t>
              </a:r>
              <a:r>
                <a:rPr lang="it-IT" sz="1400" b="1" dirty="0" err="1">
                  <a:solidFill>
                    <a:srgbClr val="FF00FF"/>
                  </a:solidFill>
                  <a:latin typeface="Arial" panose="020B0604020202020204" pitchFamily="34" charset="0"/>
                  <a:cs typeface="Arial" panose="020B0604020202020204" pitchFamily="34" charset="0"/>
                </a:rPr>
                <a:t>Clin</a:t>
              </a:r>
              <a:r>
                <a:rPr lang="it-IT" sz="1400" b="1" dirty="0">
                  <a:solidFill>
                    <a:srgbClr val="FF00FF"/>
                  </a:solidFill>
                  <a:latin typeface="Arial" panose="020B0604020202020204" pitchFamily="34" charset="0"/>
                  <a:cs typeface="Arial" panose="020B0604020202020204" pitchFamily="34" charset="0"/>
                </a:rPr>
                <a:t> </a:t>
              </a:r>
              <a:r>
                <a:rPr lang="it-IT" sz="1400" b="1" dirty="0" err="1">
                  <a:solidFill>
                    <a:srgbClr val="FF00FF"/>
                  </a:solidFill>
                  <a:latin typeface="Arial" panose="020B0604020202020204" pitchFamily="34" charset="0"/>
                  <a:cs typeface="Arial" panose="020B0604020202020204" pitchFamily="34" charset="0"/>
                </a:rPr>
                <a:t>Exper</a:t>
              </a:r>
              <a:r>
                <a:rPr lang="it-IT" sz="1400" b="1" dirty="0">
                  <a:solidFill>
                    <a:srgbClr val="FF00FF"/>
                  </a:solidFill>
                  <a:latin typeface="Arial" panose="020B0604020202020204" pitchFamily="34" charset="0"/>
                  <a:cs typeface="Arial" panose="020B0604020202020204" pitchFamily="34" charset="0"/>
                </a:rPr>
                <a:t> </a:t>
              </a:r>
              <a:r>
                <a:rPr lang="it-IT" sz="1400" b="1" dirty="0" err="1">
                  <a:solidFill>
                    <a:srgbClr val="FF00FF"/>
                  </a:solidFill>
                  <a:latin typeface="Arial" panose="020B0604020202020204" pitchFamily="34" charset="0"/>
                  <a:cs typeface="Arial" panose="020B0604020202020204" pitchFamily="34" charset="0"/>
                </a:rPr>
                <a:t>Reum</a:t>
              </a:r>
              <a:r>
                <a:rPr lang="it-IT" sz="1400" b="1" dirty="0">
                  <a:solidFill>
                    <a:srgbClr val="FF00FF"/>
                  </a:solidFill>
                  <a:latin typeface="Arial" panose="020B0604020202020204" pitchFamily="34" charset="0"/>
                  <a:cs typeface="Arial" panose="020B0604020202020204" pitchFamily="34" charset="0"/>
                </a:rPr>
                <a:t> 2015</a:t>
              </a:r>
            </a:p>
          </p:txBody>
        </p:sp>
      </p:grpSp>
    </p:spTree>
    <p:extLst>
      <p:ext uri="{BB962C8B-B14F-4D97-AF65-F5344CB8AC3E}">
        <p14:creationId xmlns:p14="http://schemas.microsoft.com/office/powerpoint/2010/main" val="41588316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po 3"/>
          <p:cNvGrpSpPr/>
          <p:nvPr/>
        </p:nvGrpSpPr>
        <p:grpSpPr>
          <a:xfrm>
            <a:off x="1117545" y="1089189"/>
            <a:ext cx="10245725" cy="3173064"/>
            <a:chOff x="1117545" y="1089189"/>
            <a:chExt cx="10245725" cy="3173064"/>
          </a:xfrm>
        </p:grpSpPr>
        <p:pic>
          <p:nvPicPr>
            <p:cNvPr id="3" name="Segnaposto contenuto 8" descr="Immagine che contiene testo, schermata, Carattere, nero&#10;&#10;Descrizione generata automaticamente">
              <a:extLst>
                <a:ext uri="{FF2B5EF4-FFF2-40B4-BE49-F238E27FC236}">
                  <a16:creationId xmlns:a16="http://schemas.microsoft.com/office/drawing/2014/main" id="{73790403-886A-9BFD-93C6-0AF11BF5D623}"/>
                </a:ext>
              </a:extLst>
            </p:cNvPr>
            <p:cNvPicPr>
              <a:picLocks noChangeAspect="1"/>
            </p:cNvPicPr>
            <p:nvPr/>
          </p:nvPicPr>
          <p:blipFill>
            <a:blip r:embed="rId2"/>
            <a:stretch>
              <a:fillRect/>
            </a:stretch>
          </p:blipFill>
          <p:spPr>
            <a:xfrm>
              <a:off x="1117545" y="1089189"/>
              <a:ext cx="10245725" cy="2865639"/>
            </a:xfrm>
            <a:prstGeom prst="rect">
              <a:avLst/>
            </a:prstGeom>
            <a:noFill/>
          </p:spPr>
        </p:pic>
        <p:sp>
          <p:nvSpPr>
            <p:cNvPr id="10" name="CasellaDiTesto 9">
              <a:extLst>
                <a:ext uri="{FF2B5EF4-FFF2-40B4-BE49-F238E27FC236}">
                  <a16:creationId xmlns:a16="http://schemas.microsoft.com/office/drawing/2014/main" id="{D249EFC2-10E4-6D42-6CFB-AEEAC8E3C70E}"/>
                </a:ext>
              </a:extLst>
            </p:cNvPr>
            <p:cNvSpPr txBox="1"/>
            <p:nvPr/>
          </p:nvSpPr>
          <p:spPr>
            <a:xfrm>
              <a:off x="2929947" y="3862143"/>
              <a:ext cx="6096000" cy="40011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srgbClr val="000000"/>
                  </a:solidFill>
                  <a:effectLst/>
                  <a:uLnTx/>
                  <a:uFillTx/>
                  <a:latin typeface="Times" panose="02020603050405020304" pitchFamily="18" charset="0"/>
                  <a:ea typeface="+mn-ea"/>
                  <a:cs typeface="+mn-cs"/>
                </a:rPr>
                <a:t> </a:t>
              </a:r>
              <a:r>
                <a:rPr kumimoji="0" lang="it-IT" sz="1800" b="0" i="0" u="none" strike="noStrike" kern="1200" cap="none" spc="0" normalizeH="0" baseline="0" noProof="0" dirty="0">
                  <a:ln>
                    <a:noFill/>
                  </a:ln>
                  <a:solidFill>
                    <a:srgbClr val="221E1F"/>
                  </a:solidFill>
                  <a:effectLst/>
                  <a:uLnTx/>
                  <a:uFillTx/>
                  <a:latin typeface="Times" panose="02020603050405020304" pitchFamily="18" charset="0"/>
                  <a:ea typeface="+mn-ea"/>
                  <a:cs typeface="+mn-cs"/>
                </a:rPr>
                <a:t>Clinical and </a:t>
              </a:r>
              <a:r>
                <a:rPr kumimoji="0" lang="it-IT" sz="1800" b="0" i="0" u="none" strike="noStrike" kern="1200" cap="none" spc="0" normalizeH="0" baseline="0" noProof="0" dirty="0" err="1">
                  <a:ln>
                    <a:noFill/>
                  </a:ln>
                  <a:solidFill>
                    <a:srgbClr val="221E1F"/>
                  </a:solidFill>
                  <a:effectLst/>
                  <a:uLnTx/>
                  <a:uFillTx/>
                  <a:latin typeface="Times" panose="02020603050405020304" pitchFamily="18" charset="0"/>
                  <a:ea typeface="+mn-ea"/>
                  <a:cs typeface="+mn-cs"/>
                </a:rPr>
                <a:t>Experimental</a:t>
              </a:r>
              <a:r>
                <a:rPr kumimoji="0" lang="it-IT" sz="1800" b="0" i="0" u="none" strike="noStrike" kern="1200" cap="none" spc="0" normalizeH="0" baseline="0" noProof="0" dirty="0">
                  <a:ln>
                    <a:noFill/>
                  </a:ln>
                  <a:solidFill>
                    <a:srgbClr val="221E1F"/>
                  </a:solidFill>
                  <a:effectLst/>
                  <a:uLnTx/>
                  <a:uFillTx/>
                  <a:latin typeface="Times" panose="02020603050405020304" pitchFamily="18" charset="0"/>
                  <a:ea typeface="+mn-ea"/>
                  <a:cs typeface="+mn-cs"/>
                </a:rPr>
                <a:t> </a:t>
              </a:r>
              <a:r>
                <a:rPr kumimoji="0" lang="it-IT" sz="1800" b="0" i="0" u="none" strike="noStrike" kern="1200" cap="none" spc="0" normalizeH="0" baseline="0" noProof="0" dirty="0" err="1">
                  <a:ln>
                    <a:noFill/>
                  </a:ln>
                  <a:solidFill>
                    <a:srgbClr val="221E1F"/>
                  </a:solidFill>
                  <a:effectLst/>
                  <a:uLnTx/>
                  <a:uFillTx/>
                  <a:latin typeface="Times" panose="02020603050405020304" pitchFamily="18" charset="0"/>
                  <a:ea typeface="+mn-ea"/>
                  <a:cs typeface="+mn-cs"/>
                </a:rPr>
                <a:t>Rheumatology</a:t>
              </a:r>
              <a:r>
                <a:rPr kumimoji="0" lang="it-IT" sz="1800" b="0" i="0" u="none" strike="noStrike" kern="1200" cap="none" spc="0" normalizeH="0" baseline="0" noProof="0" dirty="0">
                  <a:ln>
                    <a:noFill/>
                  </a:ln>
                  <a:solidFill>
                    <a:srgbClr val="221E1F"/>
                  </a:solidFill>
                  <a:effectLst/>
                  <a:uLnTx/>
                  <a:uFillTx/>
                  <a:latin typeface="Times" panose="02020603050405020304" pitchFamily="18" charset="0"/>
                  <a:ea typeface="+mn-ea"/>
                  <a:cs typeface="+mn-cs"/>
                </a:rPr>
                <a:t> 2023; </a:t>
              </a:r>
              <a:r>
                <a:rPr kumimoji="0" lang="it-IT" sz="1800" b="1" i="0" u="none" strike="noStrike" kern="1200" cap="none" spc="0" normalizeH="0" baseline="0" noProof="0" dirty="0">
                  <a:ln>
                    <a:noFill/>
                  </a:ln>
                  <a:solidFill>
                    <a:srgbClr val="221E1F"/>
                  </a:solidFill>
                  <a:effectLst/>
                  <a:uLnTx/>
                  <a:uFillTx/>
                  <a:latin typeface="Times" panose="02020603050405020304" pitchFamily="18" charset="0"/>
                  <a:ea typeface="+mn-ea"/>
                  <a:cs typeface="+mn-cs"/>
                </a:rPr>
                <a:t>41</a:t>
              </a:r>
              <a:r>
                <a:rPr kumimoji="0" lang="it-IT" sz="1800" b="0" i="0" u="none" strike="noStrike" kern="1200" cap="none" spc="0" normalizeH="0" baseline="0" noProof="0" dirty="0">
                  <a:ln>
                    <a:noFill/>
                  </a:ln>
                  <a:solidFill>
                    <a:srgbClr val="221E1F"/>
                  </a:solidFill>
                  <a:effectLst/>
                  <a:uLnTx/>
                  <a:uFillTx/>
                  <a:latin typeface="Times" panose="02020603050405020304" pitchFamily="18" charset="0"/>
                  <a:ea typeface="+mn-ea"/>
                  <a:cs typeface="+mn-cs"/>
                </a:rPr>
                <a:t>: 1323-1331. </a:t>
              </a:r>
              <a:endParaRPr kumimoji="0" lang="it-IT"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7282876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po 10"/>
          <p:cNvGrpSpPr/>
          <p:nvPr/>
        </p:nvGrpSpPr>
        <p:grpSpPr>
          <a:xfrm>
            <a:off x="59051" y="790907"/>
            <a:ext cx="12224020" cy="5907443"/>
            <a:chOff x="59051" y="790907"/>
            <a:chExt cx="12224020" cy="5907443"/>
          </a:xfrm>
        </p:grpSpPr>
        <p:pic>
          <p:nvPicPr>
            <p:cNvPr id="3" name="Segnaposto contenuto 5">
              <a:extLst>
                <a:ext uri="{FF2B5EF4-FFF2-40B4-BE49-F238E27FC236}">
                  <a16:creationId xmlns:a16="http://schemas.microsoft.com/office/drawing/2014/main" id="{29D8CA42-DF60-71DA-89D2-697B9605B0E7}"/>
                </a:ext>
              </a:extLst>
            </p:cNvPr>
            <p:cNvPicPr>
              <a:picLocks noChangeAspect="1"/>
            </p:cNvPicPr>
            <p:nvPr/>
          </p:nvPicPr>
          <p:blipFill>
            <a:blip r:embed="rId3">
              <a:lum bright="-20000" contrast="40000"/>
            </a:blip>
            <a:stretch>
              <a:fillRect/>
            </a:stretch>
          </p:blipFill>
          <p:spPr>
            <a:xfrm>
              <a:off x="1467765" y="1170231"/>
              <a:ext cx="10526900" cy="4220350"/>
            </a:xfrm>
            <a:prstGeom prst="rect">
              <a:avLst/>
            </a:prstGeom>
          </p:spPr>
        </p:pic>
        <p:sp>
          <p:nvSpPr>
            <p:cNvPr id="4" name="CasellaDiTesto 3">
              <a:extLst>
                <a:ext uri="{FF2B5EF4-FFF2-40B4-BE49-F238E27FC236}">
                  <a16:creationId xmlns:a16="http://schemas.microsoft.com/office/drawing/2014/main" id="{6F2904D5-3347-2B4E-5FC5-1251E9953316}"/>
                </a:ext>
              </a:extLst>
            </p:cNvPr>
            <p:cNvSpPr txBox="1"/>
            <p:nvPr/>
          </p:nvSpPr>
          <p:spPr>
            <a:xfrm>
              <a:off x="59051" y="2244430"/>
              <a:ext cx="1408714" cy="1706285"/>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Inizio trattamento: </a:t>
              </a:r>
              <a:r>
                <a:rPr kumimoji="0" lang="it-IT" sz="12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142 pazienti</a:t>
              </a:r>
              <a:r>
                <a:rPr kumimoji="0" lang="it-IT"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Tutti partecipanti </a:t>
              </a:r>
              <a:r>
                <a:rPr kumimoji="0" lang="it-IT" sz="12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DLX+PRG per 24 settimane</a:t>
              </a:r>
            </a:p>
          </p:txBody>
        </p:sp>
        <p:sp>
          <p:nvSpPr>
            <p:cNvPr id="5" name="CasellaDiTesto 4">
              <a:extLst>
                <a:ext uri="{FF2B5EF4-FFF2-40B4-BE49-F238E27FC236}">
                  <a16:creationId xmlns:a16="http://schemas.microsoft.com/office/drawing/2014/main" id="{DC8044D1-1043-358B-10AD-BF78EEE290C2}"/>
                </a:ext>
              </a:extLst>
            </p:cNvPr>
            <p:cNvSpPr txBox="1"/>
            <p:nvPr/>
          </p:nvSpPr>
          <p:spPr>
            <a:xfrm>
              <a:off x="8526689" y="1153255"/>
              <a:ext cx="2546319" cy="5107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68 pazienti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DLX+PRG (controls)</a:t>
              </a:r>
            </a:p>
          </p:txBody>
        </p:sp>
        <p:sp>
          <p:nvSpPr>
            <p:cNvPr id="6" name="CasellaDiTesto 5">
              <a:extLst>
                <a:ext uri="{FF2B5EF4-FFF2-40B4-BE49-F238E27FC236}">
                  <a16:creationId xmlns:a16="http://schemas.microsoft.com/office/drawing/2014/main" id="{345A03E1-C53F-09A7-ADB1-3858318F54B7}"/>
                </a:ext>
              </a:extLst>
            </p:cNvPr>
            <p:cNvSpPr txBox="1"/>
            <p:nvPr/>
          </p:nvSpPr>
          <p:spPr>
            <a:xfrm>
              <a:off x="8436003" y="2611084"/>
              <a:ext cx="2637005" cy="715089"/>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62 pazienti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DLX+PRG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1" i="0" u="none" strike="noStrike" kern="1200" cap="none" spc="0" normalizeH="0" baseline="0" noProof="0" dirty="0">
                  <a:ln>
                    <a:noFill/>
                  </a:ln>
                  <a:solidFill>
                    <a:srgbClr val="5B9BD5"/>
                  </a:solidFill>
                  <a:effectLst/>
                  <a:uLnTx/>
                  <a:uFillTx/>
                  <a:latin typeface="Arial" panose="020B0604020202020204" pitchFamily="34" charset="0"/>
                  <a:ea typeface="+mn-ea"/>
                  <a:cs typeface="Arial" panose="020B0604020202020204" pitchFamily="34" charset="0"/>
                </a:rPr>
                <a:t>PEA (</a:t>
              </a:r>
              <a:r>
                <a:rPr kumimoji="0" lang="it-IT" sz="1067" b="1" i="0" u="none" strike="noStrike" kern="1200" cap="none" spc="0" normalizeH="0" baseline="0" noProof="0" dirty="0">
                  <a:ln>
                    <a:noFill/>
                  </a:ln>
                  <a:solidFill>
                    <a:srgbClr val="5B9BD5"/>
                  </a:solidFill>
                  <a:effectLst/>
                  <a:uLnTx/>
                  <a:uFillTx/>
                  <a:latin typeface="Arial" panose="020B0604020202020204" pitchFamily="34" charset="0"/>
                  <a:ea typeface="+mn-ea"/>
                  <a:cs typeface="Arial" panose="020B0604020202020204" pitchFamily="34" charset="0"/>
                </a:rPr>
                <a:t>600mg </a:t>
              </a:r>
              <a:r>
                <a:rPr kumimoji="0" lang="it-IT" sz="1067" b="1" i="0" u="none" strike="noStrike" kern="1200" cap="none" spc="0" normalizeH="0" baseline="0" noProof="0" dirty="0" err="1">
                  <a:ln>
                    <a:noFill/>
                  </a:ln>
                  <a:solidFill>
                    <a:srgbClr val="5B9BD5"/>
                  </a:solidFill>
                  <a:effectLst/>
                  <a:uLnTx/>
                  <a:uFillTx/>
                  <a:latin typeface="Arial" panose="020B0604020202020204" pitchFamily="34" charset="0"/>
                  <a:ea typeface="+mn-ea"/>
                  <a:cs typeface="Arial" panose="020B0604020202020204" pitchFamily="34" charset="0"/>
                </a:rPr>
                <a:t>bid</a:t>
              </a:r>
              <a:r>
                <a:rPr kumimoji="0" lang="it-IT" sz="1200" b="1" i="0" u="none" strike="noStrike" kern="1200" cap="none" spc="0" normalizeH="0" baseline="0" noProof="0" dirty="0">
                  <a:ln>
                    <a:noFill/>
                  </a:ln>
                  <a:solidFill>
                    <a:srgbClr val="5B9BD5"/>
                  </a:solidFill>
                  <a:effectLst/>
                  <a:uLnTx/>
                  <a:uFillTx/>
                  <a:latin typeface="Arial" panose="020B0604020202020204" pitchFamily="34" charset="0"/>
                  <a:ea typeface="+mn-ea"/>
                  <a:cs typeface="Arial" panose="020B0604020202020204" pitchFamily="34" charset="0"/>
                </a:rPr>
                <a:t>)+LAC (</a:t>
              </a:r>
              <a:r>
                <a:rPr kumimoji="0" lang="it-IT" sz="1067" b="1" i="0" u="none" strike="noStrike" kern="1200" cap="none" spc="0" normalizeH="0" baseline="0" noProof="0" dirty="0">
                  <a:ln>
                    <a:noFill/>
                  </a:ln>
                  <a:solidFill>
                    <a:srgbClr val="5B9BD5"/>
                  </a:solidFill>
                  <a:effectLst/>
                  <a:uLnTx/>
                  <a:uFillTx/>
                  <a:latin typeface="Arial" panose="020B0604020202020204" pitchFamily="34" charset="0"/>
                  <a:ea typeface="+mn-ea"/>
                  <a:cs typeface="Arial" panose="020B0604020202020204" pitchFamily="34" charset="0"/>
                </a:rPr>
                <a:t>500 mg </a:t>
              </a:r>
              <a:r>
                <a:rPr kumimoji="0" lang="it-IT" sz="1067" b="1" i="0" u="none" strike="noStrike" kern="1200" cap="none" spc="0" normalizeH="0" baseline="0" noProof="0" dirty="0" err="1">
                  <a:ln>
                    <a:noFill/>
                  </a:ln>
                  <a:solidFill>
                    <a:srgbClr val="5B9BD5"/>
                  </a:solidFill>
                  <a:effectLst/>
                  <a:uLnTx/>
                  <a:uFillTx/>
                  <a:latin typeface="Arial" panose="020B0604020202020204" pitchFamily="34" charset="0"/>
                  <a:ea typeface="+mn-ea"/>
                  <a:cs typeface="Arial" panose="020B0604020202020204" pitchFamily="34" charset="0"/>
                </a:rPr>
                <a:t>bid</a:t>
              </a:r>
              <a:r>
                <a:rPr kumimoji="0" lang="it-IT" sz="1067" b="1" i="0" u="none" strike="noStrike" kern="1200" cap="none" spc="0" normalizeH="0" baseline="0" noProof="0" dirty="0">
                  <a:ln>
                    <a:noFill/>
                  </a:ln>
                  <a:solidFill>
                    <a:srgbClr val="5B9BD5"/>
                  </a:solidFill>
                  <a:effectLst/>
                  <a:uLnTx/>
                  <a:uFillTx/>
                  <a:latin typeface="Arial" panose="020B0604020202020204" pitchFamily="34" charset="0"/>
                  <a:ea typeface="+mn-ea"/>
                  <a:cs typeface="Arial" panose="020B0604020202020204" pitchFamily="34" charset="0"/>
                </a:rPr>
                <a:t>)</a:t>
              </a:r>
              <a:endParaRPr kumimoji="0" lang="it-IT" sz="1200" b="1" i="0" u="none" strike="noStrike" kern="1200" cap="none" spc="0" normalizeH="0" baseline="0" noProof="0" dirty="0">
                <a:ln>
                  <a:noFill/>
                </a:ln>
                <a:solidFill>
                  <a:srgbClr val="5B9BD5"/>
                </a:solidFill>
                <a:effectLst/>
                <a:uLnTx/>
                <a:uFillTx/>
                <a:latin typeface="Arial" panose="020B0604020202020204" pitchFamily="34" charset="0"/>
                <a:ea typeface="+mn-ea"/>
                <a:cs typeface="Arial" panose="020B0604020202020204" pitchFamily="34" charset="0"/>
              </a:endParaRPr>
            </a:p>
          </p:txBody>
        </p:sp>
        <p:sp>
          <p:nvSpPr>
            <p:cNvPr id="7" name="CasellaDiTesto 6">
              <a:extLst>
                <a:ext uri="{FF2B5EF4-FFF2-40B4-BE49-F238E27FC236}">
                  <a16:creationId xmlns:a16="http://schemas.microsoft.com/office/drawing/2014/main" id="{19C7004D-8B63-CEF6-09F8-B739610E026E}"/>
                </a:ext>
              </a:extLst>
            </p:cNvPr>
            <p:cNvSpPr txBox="1"/>
            <p:nvPr/>
          </p:nvSpPr>
          <p:spPr>
            <a:xfrm>
              <a:off x="626416" y="5464147"/>
              <a:ext cx="9338582" cy="769441"/>
            </a:xfrm>
            <a:prstGeom prst="rect">
              <a:avLst/>
            </a:prstGeom>
            <a:ln w="38100">
              <a:solidFill>
                <a:srgbClr val="00B0F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TUTTI I PAZIENTI SONO STATI VALUTATI </a:t>
              </a:r>
              <a:r>
                <a:rPr kumimoji="0" lang="it-IT" sz="11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AL BASELINE</a:t>
              </a:r>
              <a:r>
                <a:rPr kumimoji="0" lang="it-IT"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it-IT" sz="11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12^ SETTIMANA </a:t>
              </a:r>
              <a:r>
                <a:rPr kumimoji="0" lang="it-IT"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 </a:t>
              </a:r>
              <a:r>
                <a:rPr kumimoji="0" lang="it-IT" sz="11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24^ SETTIMANA.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1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1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PRIMARY OUTCOME: WIDESPREAD PAIN INDEX (WPS)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1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SECONDARY OUTCOME</a:t>
              </a:r>
              <a:r>
                <a:rPr kumimoji="0" lang="it-IT" sz="11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it-IT" sz="11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FIBROMYALGIA IMPACT QUESTIONAIRE (FIQR) E FIBROMYALGIA ASSESMENT STATUS (</a:t>
              </a:r>
              <a:r>
                <a:rPr kumimoji="0" lang="it-IT" sz="11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FASmode</a:t>
              </a:r>
              <a:r>
                <a:rPr kumimoji="0" lang="it-IT" sz="11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p:txBody>
        </p:sp>
        <p:sp>
          <p:nvSpPr>
            <p:cNvPr id="8" name="CasellaDiTesto 7">
              <a:extLst>
                <a:ext uri="{FF2B5EF4-FFF2-40B4-BE49-F238E27FC236}">
                  <a16:creationId xmlns:a16="http://schemas.microsoft.com/office/drawing/2014/main" id="{ACBA1E0C-1D9A-471D-C74F-2F1CC9921E8A}"/>
                </a:ext>
              </a:extLst>
            </p:cNvPr>
            <p:cNvSpPr txBox="1"/>
            <p:nvPr/>
          </p:nvSpPr>
          <p:spPr>
            <a:xfrm>
              <a:off x="7225940" y="790907"/>
              <a:ext cx="5057131" cy="2974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333"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130 pazienti </a:t>
              </a:r>
              <a:r>
                <a:rPr kumimoji="0" lang="it-IT" sz="1333" b="0"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hanno proseguito e terminato lo studio.</a:t>
              </a:r>
            </a:p>
          </p:txBody>
        </p:sp>
        <p:sp>
          <p:nvSpPr>
            <p:cNvPr id="9" name="CasellaDiTesto 8">
              <a:extLst>
                <a:ext uri="{FF2B5EF4-FFF2-40B4-BE49-F238E27FC236}">
                  <a16:creationId xmlns:a16="http://schemas.microsoft.com/office/drawing/2014/main" id="{3778DE37-316C-1173-99BD-3DF8EE3E69C9}"/>
                </a:ext>
              </a:extLst>
            </p:cNvPr>
            <p:cNvSpPr txBox="1"/>
            <p:nvPr/>
          </p:nvSpPr>
          <p:spPr>
            <a:xfrm>
              <a:off x="1559622" y="790907"/>
              <a:ext cx="4271281" cy="2974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333"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142 pazienti </a:t>
              </a:r>
              <a:r>
                <a:rPr kumimoji="0" lang="it-IT" sz="1333"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inizio studio clinico.</a:t>
              </a:r>
            </a:p>
          </p:txBody>
        </p:sp>
        <p:sp>
          <p:nvSpPr>
            <p:cNvPr id="10" name="Ovale 9">
              <a:extLst>
                <a:ext uri="{FF2B5EF4-FFF2-40B4-BE49-F238E27FC236}">
                  <a16:creationId xmlns:a16="http://schemas.microsoft.com/office/drawing/2014/main" id="{A18347F2-2517-2F00-392A-BDB611B1C282}"/>
                </a:ext>
              </a:extLst>
            </p:cNvPr>
            <p:cNvSpPr/>
            <p:nvPr/>
          </p:nvSpPr>
          <p:spPr>
            <a:xfrm>
              <a:off x="7306849" y="5015414"/>
              <a:ext cx="923600" cy="44873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200" b="0"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endParaRPr>
            </a:p>
          </p:txBody>
        </p:sp>
        <p:sp>
          <p:nvSpPr>
            <p:cNvPr id="14" name="CasellaDiTesto 13">
              <a:extLst>
                <a:ext uri="{FF2B5EF4-FFF2-40B4-BE49-F238E27FC236}">
                  <a16:creationId xmlns:a16="http://schemas.microsoft.com/office/drawing/2014/main" id="{59C77E4D-BDEB-06B5-E4CF-97AD52042A99}"/>
                </a:ext>
              </a:extLst>
            </p:cNvPr>
            <p:cNvSpPr txBox="1"/>
            <p:nvPr/>
          </p:nvSpPr>
          <p:spPr>
            <a:xfrm>
              <a:off x="5898665" y="6359796"/>
              <a:ext cx="6096000" cy="338554"/>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6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it-IT" sz="1600" b="1" i="0" u="none" strike="noStrike" kern="1200" cap="none" spc="0" normalizeH="0" baseline="0" noProof="0" dirty="0" err="1">
                  <a:ln>
                    <a:noFill/>
                  </a:ln>
                  <a:solidFill>
                    <a:srgbClr val="FF00FF"/>
                  </a:solidFill>
                  <a:effectLst/>
                  <a:uLnTx/>
                  <a:uFillTx/>
                  <a:latin typeface="Arial" panose="020B0604020202020204" pitchFamily="34" charset="0"/>
                  <a:ea typeface="+mn-ea"/>
                  <a:cs typeface="Arial" panose="020B0604020202020204" pitchFamily="34" charset="0"/>
                </a:rPr>
                <a:t>Salaffi</a:t>
              </a:r>
              <a:r>
                <a:rPr kumimoji="0" lang="it-IT" sz="1600" b="1" i="0" u="none" strike="noStrike" kern="1200" cap="none" spc="0" normalizeH="0" baseline="0" noProof="0" dirty="0">
                  <a:ln>
                    <a:noFill/>
                  </a:ln>
                  <a:solidFill>
                    <a:srgbClr val="FF00FF"/>
                  </a:solidFill>
                  <a:effectLst/>
                  <a:uLnTx/>
                  <a:uFillTx/>
                  <a:latin typeface="Arial" panose="020B0604020202020204" pitchFamily="34" charset="0"/>
                  <a:ea typeface="+mn-ea"/>
                  <a:cs typeface="Arial" panose="020B0604020202020204" pitchFamily="34" charset="0"/>
                </a:rPr>
                <a:t> F. et al. </a:t>
              </a:r>
              <a:r>
                <a:rPr kumimoji="0" lang="it-IT" sz="1400" b="1" i="0" u="none" strike="noStrike" kern="1200" cap="none" spc="0" normalizeH="0" baseline="0" noProof="0" dirty="0" err="1">
                  <a:ln>
                    <a:noFill/>
                  </a:ln>
                  <a:solidFill>
                    <a:srgbClr val="FF00FF"/>
                  </a:solidFill>
                  <a:effectLst/>
                  <a:uLnTx/>
                  <a:uFillTx/>
                  <a:latin typeface="Arial" panose="020B0604020202020204" pitchFamily="34" charset="0"/>
                  <a:ea typeface="+mn-ea"/>
                  <a:cs typeface="Arial" panose="020B0604020202020204" pitchFamily="34" charset="0"/>
                </a:rPr>
                <a:t>Clin</a:t>
              </a:r>
              <a:r>
                <a:rPr kumimoji="0" lang="it-IT" sz="1400" b="1" i="0" u="none" strike="noStrike" kern="1200" cap="none" spc="0" normalizeH="0" baseline="0" noProof="0" dirty="0">
                  <a:ln>
                    <a:noFill/>
                  </a:ln>
                  <a:solidFill>
                    <a:srgbClr val="FF00FF"/>
                  </a:solidFill>
                  <a:effectLst/>
                  <a:uLnTx/>
                  <a:uFillTx/>
                  <a:latin typeface="Arial" panose="020B0604020202020204" pitchFamily="34" charset="0"/>
                  <a:ea typeface="+mn-ea"/>
                  <a:cs typeface="Arial" panose="020B0604020202020204" pitchFamily="34" charset="0"/>
                </a:rPr>
                <a:t> </a:t>
              </a:r>
              <a:r>
                <a:rPr kumimoji="0" lang="it-IT" sz="1400" b="1" i="0" u="none" strike="noStrike" kern="1200" cap="none" spc="0" normalizeH="0" baseline="0" noProof="0" dirty="0" err="1">
                  <a:ln>
                    <a:noFill/>
                  </a:ln>
                  <a:solidFill>
                    <a:srgbClr val="FF00FF"/>
                  </a:solidFill>
                  <a:effectLst/>
                  <a:uLnTx/>
                  <a:uFillTx/>
                  <a:latin typeface="Arial" panose="020B0604020202020204" pitchFamily="34" charset="0"/>
                  <a:ea typeface="+mn-ea"/>
                  <a:cs typeface="Arial" panose="020B0604020202020204" pitchFamily="34" charset="0"/>
                </a:rPr>
                <a:t>Exp</a:t>
              </a:r>
              <a:r>
                <a:rPr kumimoji="0" lang="it-IT" sz="1400" b="1" i="0" u="none" strike="noStrike" kern="1200" cap="none" spc="0" normalizeH="0" baseline="0" noProof="0" dirty="0">
                  <a:ln>
                    <a:noFill/>
                  </a:ln>
                  <a:solidFill>
                    <a:srgbClr val="FF00FF"/>
                  </a:solidFill>
                  <a:effectLst/>
                  <a:uLnTx/>
                  <a:uFillTx/>
                  <a:latin typeface="Arial" panose="020B0604020202020204" pitchFamily="34" charset="0"/>
                  <a:ea typeface="+mn-ea"/>
                  <a:cs typeface="Arial" panose="020B0604020202020204" pitchFamily="34" charset="0"/>
                </a:rPr>
                <a:t> </a:t>
              </a:r>
              <a:r>
                <a:rPr kumimoji="0" lang="it-IT" sz="1400" b="1" i="0" u="none" strike="noStrike" kern="1200" cap="none" spc="0" normalizeH="0" baseline="0" noProof="0" dirty="0" err="1">
                  <a:ln>
                    <a:noFill/>
                  </a:ln>
                  <a:solidFill>
                    <a:srgbClr val="FF00FF"/>
                  </a:solidFill>
                  <a:effectLst/>
                  <a:uLnTx/>
                  <a:uFillTx/>
                  <a:latin typeface="Arial" panose="020B0604020202020204" pitchFamily="34" charset="0"/>
                  <a:ea typeface="+mn-ea"/>
                  <a:cs typeface="Arial" panose="020B0604020202020204" pitchFamily="34" charset="0"/>
                </a:rPr>
                <a:t>Rheum</a:t>
              </a:r>
              <a:r>
                <a:rPr kumimoji="0" lang="it-IT" sz="1400" b="1" i="0" u="none" strike="noStrike" kern="1200" cap="none" spc="0" normalizeH="0" baseline="0" noProof="0" dirty="0">
                  <a:ln>
                    <a:noFill/>
                  </a:ln>
                  <a:solidFill>
                    <a:srgbClr val="FF00FF"/>
                  </a:solidFill>
                  <a:effectLst/>
                  <a:uLnTx/>
                  <a:uFillTx/>
                  <a:latin typeface="Arial" panose="020B0604020202020204" pitchFamily="34" charset="0"/>
                  <a:ea typeface="+mn-ea"/>
                  <a:cs typeface="Arial" panose="020B0604020202020204" pitchFamily="34" charset="0"/>
                </a:rPr>
                <a:t> 2023; 41: 1323-1331. </a:t>
              </a:r>
            </a:p>
          </p:txBody>
        </p:sp>
      </p:grpSp>
    </p:spTree>
    <p:extLst>
      <p:ext uri="{BB962C8B-B14F-4D97-AF65-F5344CB8AC3E}">
        <p14:creationId xmlns:p14="http://schemas.microsoft.com/office/powerpoint/2010/main" val="3751530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po 10">
            <a:extLst>
              <a:ext uri="{FF2B5EF4-FFF2-40B4-BE49-F238E27FC236}">
                <a16:creationId xmlns:a16="http://schemas.microsoft.com/office/drawing/2014/main" id="{0CFA7754-15B9-BA11-5495-B77772B9A593}"/>
              </a:ext>
            </a:extLst>
          </p:cNvPr>
          <p:cNvGrpSpPr/>
          <p:nvPr/>
        </p:nvGrpSpPr>
        <p:grpSpPr>
          <a:xfrm>
            <a:off x="355150" y="256779"/>
            <a:ext cx="11091947" cy="6499897"/>
            <a:chOff x="355150" y="256779"/>
            <a:chExt cx="11091947" cy="6499897"/>
          </a:xfrm>
        </p:grpSpPr>
        <p:pic>
          <p:nvPicPr>
            <p:cNvPr id="2" name="Immagine 1">
              <a:extLst>
                <a:ext uri="{FF2B5EF4-FFF2-40B4-BE49-F238E27FC236}">
                  <a16:creationId xmlns:a16="http://schemas.microsoft.com/office/drawing/2014/main" id="{8A7F6AD7-0965-160F-E7CE-395A3DAAB4DB}"/>
                </a:ext>
              </a:extLst>
            </p:cNvPr>
            <p:cNvPicPr>
              <a:picLocks noChangeAspect="1"/>
            </p:cNvPicPr>
            <p:nvPr/>
          </p:nvPicPr>
          <p:blipFill>
            <a:blip r:embed="rId2"/>
            <a:stretch>
              <a:fillRect/>
            </a:stretch>
          </p:blipFill>
          <p:spPr>
            <a:xfrm>
              <a:off x="6262584" y="632404"/>
              <a:ext cx="4583995" cy="2737501"/>
            </a:xfrm>
            <a:prstGeom prst="rect">
              <a:avLst/>
            </a:prstGeom>
          </p:spPr>
        </p:pic>
        <p:pic>
          <p:nvPicPr>
            <p:cNvPr id="3" name="Immagine 2">
              <a:extLst>
                <a:ext uri="{FF2B5EF4-FFF2-40B4-BE49-F238E27FC236}">
                  <a16:creationId xmlns:a16="http://schemas.microsoft.com/office/drawing/2014/main" id="{AEC64F56-1EB0-FF37-8092-687CA9D647E5}"/>
                </a:ext>
              </a:extLst>
            </p:cNvPr>
            <p:cNvPicPr>
              <a:picLocks noChangeAspect="1"/>
            </p:cNvPicPr>
            <p:nvPr/>
          </p:nvPicPr>
          <p:blipFill>
            <a:blip r:embed="rId3"/>
            <a:stretch>
              <a:fillRect/>
            </a:stretch>
          </p:blipFill>
          <p:spPr>
            <a:xfrm>
              <a:off x="955497" y="3632606"/>
              <a:ext cx="4741091" cy="3124070"/>
            </a:xfrm>
            <a:prstGeom prst="rect">
              <a:avLst/>
            </a:prstGeom>
          </p:spPr>
        </p:pic>
        <p:sp>
          <p:nvSpPr>
            <p:cNvPr id="4" name="CasellaDiTesto 3">
              <a:extLst>
                <a:ext uri="{FF2B5EF4-FFF2-40B4-BE49-F238E27FC236}">
                  <a16:creationId xmlns:a16="http://schemas.microsoft.com/office/drawing/2014/main" id="{D9E64680-3E37-7A5B-87EF-62D7A65DCCAF}"/>
                </a:ext>
              </a:extLst>
            </p:cNvPr>
            <p:cNvSpPr txBox="1"/>
            <p:nvPr/>
          </p:nvSpPr>
          <p:spPr>
            <a:xfrm>
              <a:off x="4876223" y="4581328"/>
              <a:ext cx="1386361" cy="1691104"/>
            </a:xfrm>
            <a:prstGeom prst="round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it-IT" sz="1200" b="1" dirty="0">
                  <a:latin typeface="Arial" panose="020B0604020202020204" pitchFamily="34" charset="0"/>
                  <a:cs typeface="Arial" panose="020B0604020202020204" pitchFamily="34" charset="0"/>
                </a:rPr>
                <a:t>PGB+DLX: da GRAVE a MODERATA</a:t>
              </a:r>
            </a:p>
            <a:p>
              <a:endParaRPr lang="it-IT" sz="1200" b="1" dirty="0">
                <a:latin typeface="Arial" panose="020B0604020202020204" pitchFamily="34" charset="0"/>
                <a:cs typeface="Arial" panose="020B0604020202020204" pitchFamily="34" charset="0"/>
              </a:endParaRPr>
            </a:p>
            <a:p>
              <a:r>
                <a:rPr lang="it-IT" sz="1200" b="1" dirty="0">
                  <a:latin typeface="Arial" panose="020B0604020202020204" pitchFamily="34" charset="0"/>
                  <a:cs typeface="Arial" panose="020B0604020202020204" pitchFamily="34" charset="0"/>
                </a:rPr>
                <a:t>PGB+DLX + </a:t>
              </a:r>
              <a:r>
                <a:rPr lang="it-IT" sz="1200" b="1" dirty="0">
                  <a:solidFill>
                    <a:srgbClr val="0070C0"/>
                  </a:solidFill>
                  <a:latin typeface="Arial" panose="020B0604020202020204" pitchFamily="34" charset="0"/>
                  <a:cs typeface="Arial" panose="020B0604020202020204" pitchFamily="34" charset="0"/>
                </a:rPr>
                <a:t>PEA+LAC</a:t>
              </a:r>
              <a:r>
                <a:rPr lang="it-IT" sz="1200" b="1" dirty="0">
                  <a:latin typeface="Arial" panose="020B0604020202020204" pitchFamily="34" charset="0"/>
                  <a:cs typeface="Arial" panose="020B0604020202020204" pitchFamily="34" charset="0"/>
                </a:rPr>
                <a:t>: </a:t>
              </a:r>
            </a:p>
            <a:p>
              <a:r>
                <a:rPr lang="it-IT" sz="1200" b="1" dirty="0">
                  <a:latin typeface="Arial" panose="020B0604020202020204" pitchFamily="34" charset="0"/>
                  <a:cs typeface="Arial" panose="020B0604020202020204" pitchFamily="34" charset="0"/>
                </a:rPr>
                <a:t>da GRAVE a </a:t>
              </a:r>
              <a:r>
                <a:rPr lang="it-IT" sz="1200" b="1" dirty="0">
                  <a:solidFill>
                    <a:srgbClr val="0070C0"/>
                  </a:solidFill>
                  <a:latin typeface="Arial" panose="020B0604020202020204" pitchFamily="34" charset="0"/>
                  <a:cs typeface="Arial" panose="020B0604020202020204" pitchFamily="34" charset="0"/>
                </a:rPr>
                <a:t>LIEVE</a:t>
              </a:r>
              <a:endParaRPr lang="it-IT" sz="1100" b="1" dirty="0">
                <a:solidFill>
                  <a:srgbClr val="0070C0"/>
                </a:solidFill>
                <a:latin typeface="Arial" panose="020B0604020202020204" pitchFamily="34" charset="0"/>
                <a:cs typeface="Arial" panose="020B0604020202020204" pitchFamily="34" charset="0"/>
              </a:endParaRPr>
            </a:p>
          </p:txBody>
        </p:sp>
        <p:pic>
          <p:nvPicPr>
            <p:cNvPr id="6" name="Immagine 5">
              <a:extLst>
                <a:ext uri="{FF2B5EF4-FFF2-40B4-BE49-F238E27FC236}">
                  <a16:creationId xmlns:a16="http://schemas.microsoft.com/office/drawing/2014/main" id="{043EE133-3BAE-EE04-B736-DFE314CAF832}"/>
                </a:ext>
              </a:extLst>
            </p:cNvPr>
            <p:cNvPicPr>
              <a:picLocks noChangeAspect="1"/>
            </p:cNvPicPr>
            <p:nvPr/>
          </p:nvPicPr>
          <p:blipFill>
            <a:blip r:embed="rId4"/>
            <a:stretch>
              <a:fillRect/>
            </a:stretch>
          </p:blipFill>
          <p:spPr>
            <a:xfrm>
              <a:off x="6640868" y="3563282"/>
              <a:ext cx="4583995" cy="3177649"/>
            </a:xfrm>
            <a:prstGeom prst="rect">
              <a:avLst/>
            </a:prstGeom>
          </p:spPr>
        </p:pic>
        <p:sp>
          <p:nvSpPr>
            <p:cNvPr id="7" name="CasellaDiTesto 6">
              <a:extLst>
                <a:ext uri="{FF2B5EF4-FFF2-40B4-BE49-F238E27FC236}">
                  <a16:creationId xmlns:a16="http://schemas.microsoft.com/office/drawing/2014/main" id="{C364422C-B6E6-2808-8612-F4BF1F3FA728}"/>
                </a:ext>
              </a:extLst>
            </p:cNvPr>
            <p:cNvSpPr txBox="1"/>
            <p:nvPr/>
          </p:nvSpPr>
          <p:spPr>
            <a:xfrm>
              <a:off x="10158118" y="4496106"/>
              <a:ext cx="1288979" cy="1675924"/>
            </a:xfrm>
            <a:prstGeom prst="round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it-IT" sz="1200" b="1" dirty="0">
                  <a:latin typeface="Arial" panose="020B0604020202020204" pitchFamily="34" charset="0"/>
                  <a:cs typeface="Arial" panose="020B0604020202020204" pitchFamily="34" charset="0"/>
                </a:rPr>
                <a:t>PGB+DLX: da GRAVE a MODERATA</a:t>
              </a:r>
            </a:p>
            <a:p>
              <a:endParaRPr lang="it-IT" sz="1200" b="1" dirty="0">
                <a:latin typeface="Arial" panose="020B0604020202020204" pitchFamily="34" charset="0"/>
                <a:cs typeface="Arial" panose="020B0604020202020204" pitchFamily="34" charset="0"/>
              </a:endParaRPr>
            </a:p>
            <a:p>
              <a:r>
                <a:rPr lang="it-IT" sz="1200" b="1" dirty="0">
                  <a:latin typeface="Arial" panose="020B0604020202020204" pitchFamily="34" charset="0"/>
                  <a:cs typeface="Arial" panose="020B0604020202020204" pitchFamily="34" charset="0"/>
                </a:rPr>
                <a:t>PGB+DLX + </a:t>
              </a:r>
              <a:r>
                <a:rPr lang="it-IT" sz="1200" b="1" dirty="0">
                  <a:solidFill>
                    <a:schemeClr val="accent1"/>
                  </a:solidFill>
                  <a:latin typeface="Arial" panose="020B0604020202020204" pitchFamily="34" charset="0"/>
                  <a:cs typeface="Arial" panose="020B0604020202020204" pitchFamily="34" charset="0"/>
                </a:rPr>
                <a:t>PEA+LAC</a:t>
              </a:r>
              <a:r>
                <a:rPr lang="it-IT" sz="1200" b="1" dirty="0">
                  <a:latin typeface="Arial" panose="020B0604020202020204" pitchFamily="34" charset="0"/>
                  <a:cs typeface="Arial" panose="020B0604020202020204" pitchFamily="34" charset="0"/>
                </a:rPr>
                <a:t>: </a:t>
              </a:r>
            </a:p>
            <a:p>
              <a:r>
                <a:rPr lang="it-IT" sz="1200" b="1" dirty="0">
                  <a:latin typeface="Arial" panose="020B0604020202020204" pitchFamily="34" charset="0"/>
                  <a:cs typeface="Arial" panose="020B0604020202020204" pitchFamily="34" charset="0"/>
                </a:rPr>
                <a:t>da GRAVE a </a:t>
              </a:r>
              <a:r>
                <a:rPr lang="it-IT" sz="1200" b="1" dirty="0">
                  <a:solidFill>
                    <a:schemeClr val="accent1"/>
                  </a:solidFill>
                  <a:latin typeface="Arial" panose="020B0604020202020204" pitchFamily="34" charset="0"/>
                  <a:cs typeface="Arial" panose="020B0604020202020204" pitchFamily="34" charset="0"/>
                </a:rPr>
                <a:t>LIEVE</a:t>
              </a:r>
            </a:p>
          </p:txBody>
        </p:sp>
        <p:pic>
          <p:nvPicPr>
            <p:cNvPr id="9" name="Segnaposto contenuto 5" descr="Immagine che contiene testo, schermata, cartone animato, diagramma&#10;&#10;Descrizione generata automaticamente">
              <a:extLst>
                <a:ext uri="{FF2B5EF4-FFF2-40B4-BE49-F238E27FC236}">
                  <a16:creationId xmlns:a16="http://schemas.microsoft.com/office/drawing/2014/main" id="{C620676A-89F6-2906-8E33-59981C186D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9176" y="598529"/>
              <a:ext cx="4997686" cy="2830471"/>
            </a:xfrm>
            <a:prstGeom prst="rect">
              <a:avLst/>
            </a:prstGeom>
          </p:spPr>
        </p:pic>
        <p:sp>
          <p:nvSpPr>
            <p:cNvPr id="10" name="CasellaDiTesto 9">
              <a:extLst>
                <a:ext uri="{FF2B5EF4-FFF2-40B4-BE49-F238E27FC236}">
                  <a16:creationId xmlns:a16="http://schemas.microsoft.com/office/drawing/2014/main" id="{F2427F58-9C91-6654-B4D3-22334C3175A0}"/>
                </a:ext>
              </a:extLst>
            </p:cNvPr>
            <p:cNvSpPr txBox="1"/>
            <p:nvPr/>
          </p:nvSpPr>
          <p:spPr>
            <a:xfrm>
              <a:off x="355150" y="256779"/>
              <a:ext cx="10663105" cy="307777"/>
            </a:xfrm>
            <a:prstGeom prst="rect">
              <a:avLst/>
            </a:prstGeom>
            <a:noFill/>
          </p:spPr>
          <p:txBody>
            <a:bodyPr wrap="square">
              <a:spAutoFit/>
            </a:bodyPr>
            <a:lstStyle/>
            <a:p>
              <a:r>
                <a:rPr lang="it-IT" sz="1400" b="1" dirty="0">
                  <a:solidFill>
                    <a:schemeClr val="accent1"/>
                  </a:solidFill>
                  <a:latin typeface="Arial" panose="020B0604020202020204" pitchFamily="34" charset="0"/>
                  <a:cs typeface="Arial" panose="020B0604020202020204" pitchFamily="34" charset="0"/>
                </a:rPr>
                <a:t>WPI:</a:t>
              </a:r>
              <a:r>
                <a:rPr lang="it-IT" sz="1400" b="1" dirty="0">
                  <a:latin typeface="Arial" panose="020B0604020202020204" pitchFamily="34" charset="0"/>
                  <a:cs typeface="Arial" panose="020B0604020202020204" pitchFamily="34" charset="0"/>
                </a:rPr>
                <a:t> scala da 0 a 19. Il paziente deve segnare presenza/assenza del dolore durante l’arco della settimana nelle aree segnate. </a:t>
              </a:r>
            </a:p>
          </p:txBody>
        </p:sp>
      </p:grpSp>
    </p:spTree>
    <p:extLst>
      <p:ext uri="{BB962C8B-B14F-4D97-AF65-F5344CB8AC3E}">
        <p14:creationId xmlns:p14="http://schemas.microsoft.com/office/powerpoint/2010/main" val="31488581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po 6">
            <a:extLst>
              <a:ext uri="{FF2B5EF4-FFF2-40B4-BE49-F238E27FC236}">
                <a16:creationId xmlns:a16="http://schemas.microsoft.com/office/drawing/2014/main" id="{C38640E3-3CD9-0D9B-0907-2AEE6E7961AF}"/>
              </a:ext>
            </a:extLst>
          </p:cNvPr>
          <p:cNvGrpSpPr/>
          <p:nvPr/>
        </p:nvGrpSpPr>
        <p:grpSpPr>
          <a:xfrm>
            <a:off x="1905000" y="533400"/>
            <a:ext cx="7183274" cy="5715000"/>
            <a:chOff x="3086100" y="1314450"/>
            <a:chExt cx="6002174" cy="4933950"/>
          </a:xfrm>
        </p:grpSpPr>
        <p:pic>
          <p:nvPicPr>
            <p:cNvPr id="5" name="Immagine 4">
              <a:extLst>
                <a:ext uri="{FF2B5EF4-FFF2-40B4-BE49-F238E27FC236}">
                  <a16:creationId xmlns:a16="http://schemas.microsoft.com/office/drawing/2014/main" id="{25A55B69-7120-3CE5-9731-BD9F69DF54B3}"/>
                </a:ext>
              </a:extLst>
            </p:cNvPr>
            <p:cNvPicPr>
              <a:picLocks noChangeAspect="1"/>
            </p:cNvPicPr>
            <p:nvPr/>
          </p:nvPicPr>
          <p:blipFill rotWithShape="1">
            <a:blip r:embed="rId2"/>
            <a:srcRect l="4395" t="11527" r="2044" b="34583"/>
            <a:stretch/>
          </p:blipFill>
          <p:spPr>
            <a:xfrm>
              <a:off x="3103726" y="1314450"/>
              <a:ext cx="5984548" cy="4857750"/>
            </a:xfrm>
            <a:prstGeom prst="rect">
              <a:avLst/>
            </a:prstGeom>
          </p:spPr>
        </p:pic>
        <p:sp>
          <p:nvSpPr>
            <p:cNvPr id="6" name="Rettangolo 5">
              <a:extLst>
                <a:ext uri="{FF2B5EF4-FFF2-40B4-BE49-F238E27FC236}">
                  <a16:creationId xmlns:a16="http://schemas.microsoft.com/office/drawing/2014/main" id="{922E238B-BE05-C5B1-CA28-5912FF99222C}"/>
                </a:ext>
              </a:extLst>
            </p:cNvPr>
            <p:cNvSpPr/>
            <p:nvPr/>
          </p:nvSpPr>
          <p:spPr>
            <a:xfrm>
              <a:off x="3086100" y="4629150"/>
              <a:ext cx="1438275" cy="161925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grpSp>
    </p:spTree>
    <p:extLst>
      <p:ext uri="{BB962C8B-B14F-4D97-AF65-F5344CB8AC3E}">
        <p14:creationId xmlns:p14="http://schemas.microsoft.com/office/powerpoint/2010/main" val="32144073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tangolo 7">
            <a:extLst>
              <a:ext uri="{FF2B5EF4-FFF2-40B4-BE49-F238E27FC236}">
                <a16:creationId xmlns:a16="http://schemas.microsoft.com/office/drawing/2014/main" id="{20C29287-D4A8-0BE7-657C-54A472A467A4}"/>
              </a:ext>
            </a:extLst>
          </p:cNvPr>
          <p:cNvSpPr/>
          <p:nvPr/>
        </p:nvSpPr>
        <p:spPr>
          <a:xfrm>
            <a:off x="1129233" y="2508220"/>
            <a:ext cx="2608173" cy="770532"/>
          </a:xfrm>
          <a:prstGeom prst="rect">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rPr>
              <a:t>PARTECIPANTI:</a:t>
            </a:r>
          </a:p>
          <a:p>
            <a:pPr algn="ctr"/>
            <a:r>
              <a:rPr lang="it-IT" b="1" dirty="0">
                <a:solidFill>
                  <a:schemeClr val="tx1"/>
                </a:solidFill>
              </a:rPr>
              <a:t>77 affetti da FM</a:t>
            </a:r>
          </a:p>
        </p:txBody>
      </p:sp>
      <p:sp>
        <p:nvSpPr>
          <p:cNvPr id="4" name="Rettangolo 3">
            <a:extLst>
              <a:ext uri="{FF2B5EF4-FFF2-40B4-BE49-F238E27FC236}">
                <a16:creationId xmlns:a16="http://schemas.microsoft.com/office/drawing/2014/main" id="{48D816A1-DAFC-05B3-4596-84F9D986DE40}"/>
              </a:ext>
            </a:extLst>
          </p:cNvPr>
          <p:cNvSpPr/>
          <p:nvPr/>
        </p:nvSpPr>
        <p:spPr>
          <a:xfrm>
            <a:off x="757186" y="866775"/>
            <a:ext cx="10874914" cy="77053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a:solidFill>
                  <a:schemeClr val="bg1"/>
                </a:solidFill>
              </a:rPr>
              <a:t>OBIETTIVO:</a:t>
            </a:r>
          </a:p>
          <a:p>
            <a:pPr algn="ctr"/>
            <a:r>
              <a:rPr lang="it-IT">
                <a:solidFill>
                  <a:schemeClr val="bg1"/>
                </a:solidFill>
              </a:rPr>
              <a:t>Valutare l’efficacia di combinazione PEA+LAC nel trattamento della fibromialgia nell’arco di 24 mesi.</a:t>
            </a:r>
            <a:endParaRPr lang="it-IT" dirty="0">
              <a:solidFill>
                <a:schemeClr val="bg1"/>
              </a:solidFill>
            </a:endParaRPr>
          </a:p>
        </p:txBody>
      </p:sp>
      <p:sp>
        <p:nvSpPr>
          <p:cNvPr id="2" name="CasellaDiTesto 1">
            <a:extLst>
              <a:ext uri="{FF2B5EF4-FFF2-40B4-BE49-F238E27FC236}">
                <a16:creationId xmlns:a16="http://schemas.microsoft.com/office/drawing/2014/main" id="{8945B9DE-7EA1-C34A-66B2-4E13EDAA7AF8}"/>
              </a:ext>
            </a:extLst>
          </p:cNvPr>
          <p:cNvSpPr txBox="1"/>
          <p:nvPr/>
        </p:nvSpPr>
        <p:spPr>
          <a:xfrm>
            <a:off x="369259" y="4041894"/>
            <a:ext cx="10874914" cy="1600438"/>
          </a:xfrm>
          <a:prstGeom prst="rect">
            <a:avLst/>
          </a:prstGeom>
          <a:noFill/>
          <a:ln w="19050">
            <a:noFill/>
          </a:ln>
        </p:spPr>
        <p:txBody>
          <a:bodyPr wrap="square" rtlCol="0">
            <a:spAutoFit/>
          </a:bodyPr>
          <a:lstStyle/>
          <a:p>
            <a:r>
              <a:rPr lang="it-IT" b="1" dirty="0"/>
              <a:t>RISULTATI:</a:t>
            </a:r>
          </a:p>
          <a:p>
            <a:pPr marL="285750" indent="-285750">
              <a:buFont typeface="Wingdings" panose="05000000000000000000" pitchFamily="2" charset="2"/>
              <a:buChar char="ü"/>
            </a:pPr>
            <a:r>
              <a:rPr lang="it-IT" sz="1600" dirty="0"/>
              <a:t>Dopo 24 mesi, circa il </a:t>
            </a:r>
            <a:r>
              <a:rPr lang="it-IT" sz="1600" b="1" dirty="0">
                <a:solidFill>
                  <a:srgbClr val="00B050"/>
                </a:solidFill>
              </a:rPr>
              <a:t>50% del campione è migliorato rispetto al baseline in maniera significativa</a:t>
            </a:r>
            <a:r>
              <a:rPr lang="it-IT" sz="1600" dirty="0"/>
              <a:t>, più precisamente </a:t>
            </a:r>
            <a:r>
              <a:rPr lang="it-IT" sz="1600" dirty="0">
                <a:solidFill>
                  <a:srgbClr val="00B050"/>
                </a:solidFill>
              </a:rPr>
              <a:t>il </a:t>
            </a:r>
            <a:r>
              <a:rPr lang="it-IT" sz="1600" b="1" dirty="0">
                <a:solidFill>
                  <a:srgbClr val="00B050"/>
                </a:solidFill>
              </a:rPr>
              <a:t>28,6% </a:t>
            </a:r>
            <a:r>
              <a:rPr lang="it-IT" sz="1600" dirty="0">
                <a:solidFill>
                  <a:srgbClr val="00B050"/>
                </a:solidFill>
              </a:rPr>
              <a:t>dei pazienti è stato classificato come "</a:t>
            </a:r>
            <a:r>
              <a:rPr lang="it-IT" sz="1600" b="1" dirty="0">
                <a:solidFill>
                  <a:srgbClr val="00B050"/>
                </a:solidFill>
              </a:rPr>
              <a:t>marcatamente migliorato</a:t>
            </a:r>
            <a:r>
              <a:rPr lang="it-IT" sz="1600" dirty="0">
                <a:solidFill>
                  <a:srgbClr val="00B050"/>
                </a:solidFill>
              </a:rPr>
              <a:t>", il </a:t>
            </a:r>
            <a:r>
              <a:rPr lang="it-IT" sz="1600" b="1" dirty="0">
                <a:solidFill>
                  <a:srgbClr val="00B050"/>
                </a:solidFill>
              </a:rPr>
              <a:t>20,8% </a:t>
            </a:r>
            <a:r>
              <a:rPr lang="it-IT" sz="1600" dirty="0">
                <a:solidFill>
                  <a:srgbClr val="00B050"/>
                </a:solidFill>
              </a:rPr>
              <a:t>come "</a:t>
            </a:r>
            <a:r>
              <a:rPr lang="it-IT" sz="1600" b="1" dirty="0">
                <a:solidFill>
                  <a:srgbClr val="00B050"/>
                </a:solidFill>
              </a:rPr>
              <a:t>leggermente/moderatamente migliorato</a:t>
            </a:r>
            <a:r>
              <a:rPr lang="it-IT" sz="1600" dirty="0">
                <a:solidFill>
                  <a:srgbClr val="00B050"/>
                </a:solidFill>
              </a:rPr>
              <a:t>".</a:t>
            </a:r>
            <a:endParaRPr lang="it-IT" sz="1600" dirty="0"/>
          </a:p>
          <a:p>
            <a:pPr marL="285750" indent="-285750">
              <a:buFont typeface="Wingdings" panose="05000000000000000000" pitchFamily="2" charset="2"/>
              <a:buChar char="ü"/>
            </a:pPr>
            <a:r>
              <a:rPr lang="it-IT" sz="1600" dirty="0"/>
              <a:t>I punteggi relativi alla gravità della malattia </a:t>
            </a:r>
            <a:r>
              <a:rPr lang="it-IT" sz="1600" b="1" dirty="0"/>
              <a:t>(FIQR, </a:t>
            </a:r>
            <a:r>
              <a:rPr lang="it-IT" sz="1600" b="1" dirty="0" err="1"/>
              <a:t>FASmod</a:t>
            </a:r>
            <a:r>
              <a:rPr lang="it-IT" sz="1600" b="1" dirty="0"/>
              <a:t> e PSD) sono diminuiti significativamente nel corso dei 24 mesi</a:t>
            </a:r>
            <a:r>
              <a:rPr lang="it-IT" sz="1600" dirty="0"/>
              <a:t>.</a:t>
            </a:r>
          </a:p>
          <a:p>
            <a:pPr marL="285750" indent="-285750">
              <a:buFont typeface="Wingdings" panose="05000000000000000000" pitchFamily="2" charset="2"/>
              <a:buChar char="ü"/>
            </a:pPr>
            <a:r>
              <a:rPr lang="it-IT" sz="1600" dirty="0"/>
              <a:t>La dimensione di "</a:t>
            </a:r>
            <a:r>
              <a:rPr lang="it-IT" sz="1600" dirty="0" err="1"/>
              <a:t>pain</a:t>
            </a:r>
            <a:r>
              <a:rPr lang="it-IT" sz="1600" dirty="0"/>
              <a:t> </a:t>
            </a:r>
            <a:r>
              <a:rPr lang="it-IT" sz="1600" dirty="0" err="1"/>
              <a:t>magnification</a:t>
            </a:r>
            <a:r>
              <a:rPr lang="it-IT" sz="1600" dirty="0"/>
              <a:t>" (amplificazione del dolore) del Pain </a:t>
            </a:r>
            <a:r>
              <a:rPr lang="it-IT" sz="1600" dirty="0" err="1"/>
              <a:t>Catastrophizing</a:t>
            </a:r>
            <a:r>
              <a:rPr lang="it-IT" sz="1600" dirty="0"/>
              <a:t> Scale (PCS) è stata l'unico </a:t>
            </a:r>
            <a:r>
              <a:rPr lang="it-IT" sz="1600" dirty="0" err="1"/>
              <a:t>predittore</a:t>
            </a:r>
            <a:r>
              <a:rPr lang="it-IT" sz="1600" dirty="0"/>
              <a:t> significativo di un peggioramento della gravità dei sintomi.</a:t>
            </a:r>
            <a:endParaRPr lang="it-IT" sz="1600" b="1" dirty="0"/>
          </a:p>
        </p:txBody>
      </p:sp>
      <p:sp>
        <p:nvSpPr>
          <p:cNvPr id="3" name="CasellaDiTesto 2">
            <a:extLst>
              <a:ext uri="{FF2B5EF4-FFF2-40B4-BE49-F238E27FC236}">
                <a16:creationId xmlns:a16="http://schemas.microsoft.com/office/drawing/2014/main" id="{426EAE04-6EBE-3B17-D8C3-0880ECF8AE81}"/>
              </a:ext>
            </a:extLst>
          </p:cNvPr>
          <p:cNvSpPr txBox="1"/>
          <p:nvPr/>
        </p:nvSpPr>
        <p:spPr>
          <a:xfrm>
            <a:off x="481290" y="6421408"/>
            <a:ext cx="10873489" cy="230832"/>
          </a:xfrm>
          <a:prstGeom prst="rect">
            <a:avLst/>
          </a:prstGeom>
          <a:noFill/>
        </p:spPr>
        <p:txBody>
          <a:bodyPr wrap="none" rtlCol="0">
            <a:spAutoFit/>
          </a:bodyPr>
          <a:lstStyle/>
          <a:p>
            <a:r>
              <a:rPr lang="it-IT" sz="900" b="1" dirty="0">
                <a:solidFill>
                  <a:srgbClr val="FF33CC"/>
                </a:solidFill>
                <a:latin typeface="Arial" panose="020B0604020202020204" pitchFamily="34" charset="0"/>
                <a:cs typeface="Arial" panose="020B0604020202020204" pitchFamily="34" charset="0"/>
              </a:rPr>
              <a:t>Source: </a:t>
            </a:r>
            <a:r>
              <a:rPr lang="it-IT" sz="900" b="1" dirty="0" err="1">
                <a:solidFill>
                  <a:srgbClr val="FF33CC"/>
                </a:solidFill>
                <a:latin typeface="Arial" panose="020B0604020202020204" pitchFamily="34" charset="0"/>
                <a:cs typeface="Arial" panose="020B0604020202020204" pitchFamily="34" charset="0"/>
              </a:rPr>
              <a:t>Salaffi</a:t>
            </a:r>
            <a:r>
              <a:rPr lang="it-IT" sz="900" b="1" dirty="0">
                <a:solidFill>
                  <a:srgbClr val="FF33CC"/>
                </a:solidFill>
                <a:latin typeface="Arial" panose="020B0604020202020204" pitchFamily="34" charset="0"/>
                <a:cs typeface="Arial" panose="020B0604020202020204" pitchFamily="34" charset="0"/>
              </a:rPr>
              <a:t> et al. </a:t>
            </a:r>
            <a:r>
              <a:rPr lang="en-US" sz="900" b="1" dirty="0">
                <a:solidFill>
                  <a:srgbClr val="FF33CC"/>
                </a:solidFill>
                <a:latin typeface="Arial" panose="020B0604020202020204" pitchFamily="34" charset="0"/>
                <a:cs typeface="Arial" panose="020B0604020202020204" pitchFamily="34" charset="0"/>
              </a:rPr>
              <a:t>”</a:t>
            </a:r>
            <a:r>
              <a:rPr lang="en-US" sz="900" b="1" i="1" dirty="0">
                <a:solidFill>
                  <a:srgbClr val="FF33CC"/>
                </a:solidFill>
                <a:latin typeface="Arial" panose="020B0604020202020204" pitchFamily="34" charset="0"/>
                <a:cs typeface="Arial" panose="020B0604020202020204" pitchFamily="34" charset="0"/>
              </a:rPr>
              <a:t> Trajectory of Change in the Severity of Symptoms in Patients with Fibromyalgia over 24 Months: Exploratory Analyses of a Combination Pharmacological Intervention</a:t>
            </a:r>
            <a:r>
              <a:rPr lang="en-US" sz="900" b="1" dirty="0">
                <a:solidFill>
                  <a:srgbClr val="FF33CC"/>
                </a:solidFill>
                <a:latin typeface="Arial" panose="020B0604020202020204" pitchFamily="34" charset="0"/>
                <a:cs typeface="Arial" panose="020B0604020202020204" pitchFamily="34" charset="0"/>
              </a:rPr>
              <a:t>” </a:t>
            </a:r>
            <a:r>
              <a:rPr lang="it-IT" sz="900" b="1" dirty="0">
                <a:solidFill>
                  <a:srgbClr val="FF33CC"/>
                </a:solidFill>
                <a:latin typeface="Arial" panose="020B0604020202020204" pitchFamily="34" charset="0"/>
                <a:cs typeface="Arial" panose="020B0604020202020204" pitchFamily="34" charset="0"/>
              </a:rPr>
              <a:t>2024</a:t>
            </a:r>
          </a:p>
        </p:txBody>
      </p:sp>
      <p:sp>
        <p:nvSpPr>
          <p:cNvPr id="14" name="Rettangolo 13">
            <a:extLst>
              <a:ext uri="{FF2B5EF4-FFF2-40B4-BE49-F238E27FC236}">
                <a16:creationId xmlns:a16="http://schemas.microsoft.com/office/drawing/2014/main" id="{FEBDAC71-65DA-A9B1-26E0-FF7149AE5C60}"/>
              </a:ext>
            </a:extLst>
          </p:cNvPr>
          <p:cNvSpPr/>
          <p:nvPr/>
        </p:nvSpPr>
        <p:spPr>
          <a:xfrm>
            <a:off x="4305343" y="2521283"/>
            <a:ext cx="2608174" cy="770532"/>
          </a:xfrm>
          <a:prstGeom prst="rect">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800" dirty="0">
                <a:solidFill>
                  <a:schemeClr val="tx1"/>
                </a:solidFill>
              </a:rPr>
              <a:t>SCALE: </a:t>
            </a:r>
          </a:p>
          <a:p>
            <a:pPr algn="ctr"/>
            <a:r>
              <a:rPr lang="it-IT" sz="1800" dirty="0">
                <a:solidFill>
                  <a:schemeClr val="tx1"/>
                </a:solidFill>
              </a:rPr>
              <a:t>(</a:t>
            </a:r>
            <a:r>
              <a:rPr lang="it-IT" sz="1800" b="1" dirty="0">
                <a:solidFill>
                  <a:schemeClr val="tx1"/>
                </a:solidFill>
              </a:rPr>
              <a:t>FIQR, </a:t>
            </a:r>
            <a:r>
              <a:rPr lang="it-IT" sz="1800" b="1" dirty="0" err="1">
                <a:solidFill>
                  <a:schemeClr val="tx1"/>
                </a:solidFill>
              </a:rPr>
              <a:t>FASmod</a:t>
            </a:r>
            <a:r>
              <a:rPr lang="it-IT" sz="1800" b="1" dirty="0">
                <a:solidFill>
                  <a:schemeClr val="tx1"/>
                </a:solidFill>
              </a:rPr>
              <a:t>, PSD, PCS</a:t>
            </a:r>
            <a:r>
              <a:rPr lang="it-IT" sz="1800" dirty="0">
                <a:solidFill>
                  <a:schemeClr val="tx1"/>
                </a:solidFill>
              </a:rPr>
              <a:t>) </a:t>
            </a:r>
          </a:p>
        </p:txBody>
      </p:sp>
      <p:sp>
        <p:nvSpPr>
          <p:cNvPr id="15" name="Rettangolo 14">
            <a:extLst>
              <a:ext uri="{FF2B5EF4-FFF2-40B4-BE49-F238E27FC236}">
                <a16:creationId xmlns:a16="http://schemas.microsoft.com/office/drawing/2014/main" id="{3E74BF83-D18F-30B0-8761-7443D42A3FF3}"/>
              </a:ext>
            </a:extLst>
          </p:cNvPr>
          <p:cNvSpPr/>
          <p:nvPr/>
        </p:nvSpPr>
        <p:spPr>
          <a:xfrm>
            <a:off x="7481454" y="1946579"/>
            <a:ext cx="3762719" cy="2185658"/>
          </a:xfrm>
          <a:prstGeom prst="rect">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800" dirty="0">
                <a:solidFill>
                  <a:schemeClr val="tx1"/>
                </a:solidFill>
              </a:rPr>
              <a:t>MISURAZIONI: </a:t>
            </a:r>
          </a:p>
          <a:p>
            <a:pPr marL="342900" indent="-342900">
              <a:buFont typeface="+mj-lt"/>
              <a:buAutoNum type="arabicPeriod"/>
            </a:pPr>
            <a:r>
              <a:rPr lang="it-IT" sz="1800" dirty="0">
                <a:solidFill>
                  <a:schemeClr val="tx1"/>
                </a:solidFill>
              </a:rPr>
              <a:t>all'inizio dello studio (</a:t>
            </a:r>
            <a:r>
              <a:rPr lang="it-IT" sz="1800" b="1" dirty="0">
                <a:solidFill>
                  <a:schemeClr val="tx1"/>
                </a:solidFill>
              </a:rPr>
              <a:t>baseline</a:t>
            </a:r>
            <a:r>
              <a:rPr lang="it-IT" sz="1800" dirty="0">
                <a:solidFill>
                  <a:schemeClr val="tx1"/>
                </a:solidFill>
              </a:rPr>
              <a:t>),</a:t>
            </a:r>
          </a:p>
          <a:p>
            <a:pPr marL="342900" indent="-342900">
              <a:buFont typeface="+mj-lt"/>
              <a:buAutoNum type="arabicPeriod"/>
            </a:pPr>
            <a:r>
              <a:rPr lang="it-IT" sz="1800" dirty="0">
                <a:solidFill>
                  <a:schemeClr val="tx1"/>
                </a:solidFill>
              </a:rPr>
              <a:t>dopo </a:t>
            </a:r>
            <a:r>
              <a:rPr lang="it-IT" sz="1800" b="1" dirty="0">
                <a:solidFill>
                  <a:schemeClr val="tx1"/>
                </a:solidFill>
              </a:rPr>
              <a:t>12 mesi </a:t>
            </a:r>
            <a:endParaRPr lang="it-IT" b="1" dirty="0">
              <a:solidFill>
                <a:schemeClr val="tx1"/>
              </a:solidFill>
            </a:endParaRPr>
          </a:p>
          <a:p>
            <a:pPr marL="342900" indent="-342900">
              <a:buFont typeface="+mj-lt"/>
              <a:buAutoNum type="arabicPeriod"/>
            </a:pPr>
            <a:r>
              <a:rPr lang="it-IT" sz="1800" dirty="0">
                <a:solidFill>
                  <a:schemeClr val="tx1"/>
                </a:solidFill>
              </a:rPr>
              <a:t>dopo </a:t>
            </a:r>
            <a:r>
              <a:rPr lang="it-IT" sz="1800" b="1" dirty="0">
                <a:solidFill>
                  <a:schemeClr val="tx1"/>
                </a:solidFill>
              </a:rPr>
              <a:t>24 mesi</a:t>
            </a:r>
            <a:r>
              <a:rPr lang="it-IT" sz="1800" dirty="0">
                <a:solidFill>
                  <a:schemeClr val="tx1"/>
                </a:solidFill>
              </a:rPr>
              <a:t>.</a:t>
            </a:r>
            <a:endParaRPr lang="it-IT" dirty="0">
              <a:solidFill>
                <a:schemeClr val="tx1"/>
              </a:solidFill>
            </a:endParaRPr>
          </a:p>
          <a:p>
            <a:endParaRPr lang="it-IT" sz="1800" dirty="0">
              <a:solidFill>
                <a:schemeClr val="tx1"/>
              </a:solidFill>
            </a:endParaRPr>
          </a:p>
          <a:p>
            <a:r>
              <a:rPr lang="it-IT" dirty="0">
                <a:solidFill>
                  <a:schemeClr val="tx1"/>
                </a:solidFill>
              </a:rPr>
              <a:t>NB: </a:t>
            </a:r>
            <a:r>
              <a:rPr lang="it-IT" sz="1800" dirty="0">
                <a:solidFill>
                  <a:schemeClr val="tx1"/>
                </a:solidFill>
              </a:rPr>
              <a:t>Baseline = </a:t>
            </a:r>
            <a:r>
              <a:rPr lang="it-IT" dirty="0">
                <a:solidFill>
                  <a:schemeClr val="tx1"/>
                </a:solidFill>
                <a:sym typeface="Wingdings" panose="05000000000000000000" pitchFamily="2" charset="2"/>
              </a:rPr>
              <a:t>PEA+LAC aggiunto alla terapia tradizionale</a:t>
            </a:r>
          </a:p>
        </p:txBody>
      </p:sp>
    </p:spTree>
    <p:extLst>
      <p:ext uri="{BB962C8B-B14F-4D97-AF65-F5344CB8AC3E}">
        <p14:creationId xmlns:p14="http://schemas.microsoft.com/office/powerpoint/2010/main" val="26461873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634" name="Rectangle 2"/>
          <p:cNvSpPr>
            <a:spLocks noGrp="1" noChangeArrowheads="1"/>
          </p:cNvSpPr>
          <p:nvPr>
            <p:ph type="title"/>
          </p:nvPr>
        </p:nvSpPr>
        <p:spPr>
          <a:xfrm>
            <a:off x="203200" y="2674938"/>
            <a:ext cx="11988800" cy="1143000"/>
          </a:xfrm>
        </p:spPr>
        <p:txBody>
          <a:bodyPr rtlCol="0">
            <a:normAutofit fontScale="90000"/>
          </a:bodyPr>
          <a:lstStyle/>
          <a:p>
            <a:pPr eaLnBrk="1" fontAlgn="auto" hangingPunct="1">
              <a:spcAft>
                <a:spcPts val="0"/>
              </a:spcAft>
              <a:defRPr/>
            </a:pPr>
            <a:r>
              <a:rPr lang="it-IT" sz="12900" b="1" dirty="0">
                <a:solidFill>
                  <a:srgbClr val="00FF00"/>
                </a:solidFill>
                <a:effectLst>
                  <a:outerShdw blurRad="38100" dist="38100" dir="2700000" algn="tl">
                    <a:srgbClr val="000000"/>
                  </a:outerShdw>
                </a:effectLst>
                <a:latin typeface="Arial Black" panose="020B0A04020102020204" pitchFamily="34" charset="0"/>
              </a:rPr>
              <a:t>GRAZIE</a:t>
            </a:r>
          </a:p>
        </p:txBody>
      </p:sp>
      <p:pic>
        <p:nvPicPr>
          <p:cNvPr id="709635" name="Picture 3" descr="BD05627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7200" y="228600"/>
            <a:ext cx="5227638" cy="341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egnaposto numero diapositiva 2"/>
          <p:cNvSpPr>
            <a:spLocks noGrp="1"/>
          </p:cNvSpPr>
          <p:nvPr>
            <p:ph type="sldNum" sz="quarter" idx="12"/>
          </p:nvPr>
        </p:nvSpPr>
        <p:spPr/>
        <p:txBody>
          <a:bodyPr/>
          <a:lstStyle/>
          <a:p>
            <a:pPr>
              <a:defRPr/>
            </a:pPr>
            <a:fld id="{A67D261F-13B0-40DC-B535-1155C4C5731B}" type="slidenum">
              <a:rPr lang="it-IT" smtClean="0">
                <a:solidFill>
                  <a:prstClr val="black">
                    <a:tint val="75000"/>
                  </a:prstClr>
                </a:solidFill>
              </a:rPr>
              <a:pPr>
                <a:defRPr/>
              </a:pPr>
              <a:t>46</a:t>
            </a:fld>
            <a:endParaRPr lang="it-IT">
              <a:solidFill>
                <a:prstClr val="black">
                  <a:tint val="75000"/>
                </a:prstClr>
              </a:solidFill>
            </a:endParaRPr>
          </a:p>
        </p:txBody>
      </p:sp>
    </p:spTree>
    <p:extLst>
      <p:ext uri="{BB962C8B-B14F-4D97-AF65-F5344CB8AC3E}">
        <p14:creationId xmlns:p14="http://schemas.microsoft.com/office/powerpoint/2010/main" val="340850494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9" presetClass="entr" presetSubtype="10" fill="hold" nodeType="afterEffect">
                                  <p:stCondLst>
                                    <p:cond delay="0"/>
                                  </p:stCondLst>
                                  <p:childTnLst>
                                    <p:set>
                                      <p:cBhvr>
                                        <p:cTn id="6" dur="1" fill="hold">
                                          <p:stCondLst>
                                            <p:cond delay="0"/>
                                          </p:stCondLst>
                                        </p:cTn>
                                        <p:tgtEl>
                                          <p:spTgt spid="709635"/>
                                        </p:tgtEl>
                                        <p:attrNameLst>
                                          <p:attrName>style.visibility</p:attrName>
                                        </p:attrNameLst>
                                      </p:cBhvr>
                                      <p:to>
                                        <p:strVal val="visible"/>
                                      </p:to>
                                    </p:set>
                                    <p:anim calcmode="lin" valueType="num">
                                      <p:cBhvr>
                                        <p:cTn id="7" dur="5000" fill="hold"/>
                                        <p:tgtEl>
                                          <p:spTgt spid="709635"/>
                                        </p:tgtEl>
                                        <p:attrNameLst>
                                          <p:attrName>ppt_w</p:attrName>
                                        </p:attrNameLst>
                                      </p:cBhvr>
                                      <p:tavLst>
                                        <p:tav tm="0" fmla="#ppt_w*sin(2.5*pi*$)">
                                          <p:val>
                                            <p:fltVal val="0"/>
                                          </p:val>
                                        </p:tav>
                                        <p:tav tm="100000">
                                          <p:val>
                                            <p:fltVal val="1"/>
                                          </p:val>
                                        </p:tav>
                                      </p:tavLst>
                                    </p:anim>
                                    <p:anim calcmode="lin" valueType="num">
                                      <p:cBhvr>
                                        <p:cTn id="8" dur="5000" fill="hold"/>
                                        <p:tgtEl>
                                          <p:spTgt spid="70963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po 7">
            <a:extLst>
              <a:ext uri="{FF2B5EF4-FFF2-40B4-BE49-F238E27FC236}">
                <a16:creationId xmlns:a16="http://schemas.microsoft.com/office/drawing/2014/main" id="{B99E9243-485D-FA18-ADC9-0C45433EAE9B}"/>
              </a:ext>
            </a:extLst>
          </p:cNvPr>
          <p:cNvGrpSpPr/>
          <p:nvPr/>
        </p:nvGrpSpPr>
        <p:grpSpPr>
          <a:xfrm>
            <a:off x="421240" y="69309"/>
            <a:ext cx="11738804" cy="6529423"/>
            <a:chOff x="421240" y="69309"/>
            <a:chExt cx="11738804" cy="6529423"/>
          </a:xfrm>
        </p:grpSpPr>
        <p:pic>
          <p:nvPicPr>
            <p:cNvPr id="3" name="Immagine 2">
              <a:extLst>
                <a:ext uri="{FF2B5EF4-FFF2-40B4-BE49-F238E27FC236}">
                  <a16:creationId xmlns:a16="http://schemas.microsoft.com/office/drawing/2014/main" id="{859055C7-8DB6-FD75-A7CB-EDBE8CFAD967}"/>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Effect>
                        <a14:brightnessContrast contrast="40000"/>
                      </a14:imgEffect>
                    </a14:imgLayer>
                  </a14:imgProps>
                </a:ext>
              </a:extLst>
            </a:blip>
            <a:stretch>
              <a:fillRect/>
            </a:stretch>
          </p:blipFill>
          <p:spPr>
            <a:xfrm>
              <a:off x="3476317" y="1144172"/>
              <a:ext cx="8683727" cy="5454560"/>
            </a:xfrm>
            <a:prstGeom prst="rect">
              <a:avLst/>
            </a:prstGeom>
          </p:spPr>
        </p:pic>
        <p:sp>
          <p:nvSpPr>
            <p:cNvPr id="5" name="CasellaDiTesto 4">
              <a:extLst>
                <a:ext uri="{FF2B5EF4-FFF2-40B4-BE49-F238E27FC236}">
                  <a16:creationId xmlns:a16="http://schemas.microsoft.com/office/drawing/2014/main" id="{E415A65C-35DF-A0C8-064C-6980DB5155C9}"/>
                </a:ext>
              </a:extLst>
            </p:cNvPr>
            <p:cNvSpPr txBox="1"/>
            <p:nvPr/>
          </p:nvSpPr>
          <p:spPr>
            <a:xfrm>
              <a:off x="421240" y="455700"/>
              <a:ext cx="3055077" cy="5755422"/>
            </a:xfrm>
            <a:prstGeom prst="rect">
              <a:avLst/>
            </a:prstGeom>
            <a:noFill/>
          </p:spPr>
          <p:txBody>
            <a:bodyPr wrap="square">
              <a:spAutoFit/>
            </a:bodyPr>
            <a:lstStyle/>
            <a:p>
              <a:r>
                <a:rPr lang="it-IT" sz="1600" b="1" dirty="0">
                  <a:solidFill>
                    <a:srgbClr val="FF0000"/>
                  </a:solidFill>
                  <a:latin typeface="Arial" panose="020B0604020202020204" pitchFamily="34" charset="0"/>
                  <a:cs typeface="Arial" panose="020B0604020202020204" pitchFamily="34" charset="0"/>
                </a:rPr>
                <a:t>Il cross talk tra neuroni e cellule non neuronali porta al deterioramento o alla risoluzione del dolore.</a:t>
              </a:r>
            </a:p>
            <a:p>
              <a:endParaRPr lang="it-IT" sz="1600" b="1" dirty="0">
                <a:solidFill>
                  <a:srgbClr val="002060"/>
                </a:solidFill>
                <a:latin typeface="Arial" panose="020B0604020202020204" pitchFamily="34" charset="0"/>
                <a:cs typeface="Arial" panose="020B0604020202020204" pitchFamily="34" charset="0"/>
              </a:endParaRPr>
            </a:p>
            <a:p>
              <a:r>
                <a:rPr lang="it-IT" sz="1600" b="1" dirty="0">
                  <a:solidFill>
                    <a:srgbClr val="002060"/>
                  </a:solidFill>
                  <a:latin typeface="Arial" panose="020B0604020202020204" pitchFamily="34" charset="0"/>
                  <a:cs typeface="Arial" panose="020B0604020202020204" pitchFamily="34" charset="0"/>
                </a:rPr>
                <a:t>Cellule non neuronali [ad es.</a:t>
              </a:r>
            </a:p>
            <a:p>
              <a:r>
                <a:rPr lang="it-IT" sz="1600" b="1" dirty="0">
                  <a:solidFill>
                    <a:srgbClr val="002060"/>
                  </a:solidFill>
                  <a:latin typeface="Arial" panose="020B0604020202020204" pitchFamily="34" charset="0"/>
                  <a:cs typeface="Arial" panose="020B0604020202020204" pitchFamily="34" charset="0"/>
                </a:rPr>
                <a:t>Le cellule di Schwann (SC), le cellule gliali satellite (SGC), le cellule microgliali, gli astrociti, gli oligodendrociti, i macrofagi e i neutrofili], producono entrambi</a:t>
              </a:r>
            </a:p>
            <a:p>
              <a:r>
                <a:rPr lang="it-IT" sz="1600" b="1" dirty="0">
                  <a:solidFill>
                    <a:srgbClr val="002060"/>
                  </a:solidFill>
                  <a:latin typeface="Arial" panose="020B0604020202020204" pitchFamily="34" charset="0"/>
                  <a:cs typeface="Arial" panose="020B0604020202020204" pitchFamily="34" charset="0"/>
                </a:rPr>
                <a:t>mediatori </a:t>
              </a:r>
              <a:r>
                <a:rPr lang="it-IT" sz="1600" b="1" dirty="0" err="1">
                  <a:solidFill>
                    <a:srgbClr val="002060"/>
                  </a:solidFill>
                  <a:latin typeface="Arial" panose="020B0604020202020204" pitchFamily="34" charset="0"/>
                  <a:cs typeface="Arial" panose="020B0604020202020204" pitchFamily="34" charset="0"/>
                </a:rPr>
                <a:t>proinfiammatori</a:t>
              </a:r>
              <a:r>
                <a:rPr lang="it-IT" sz="1600" b="1" dirty="0">
                  <a:solidFill>
                    <a:srgbClr val="002060"/>
                  </a:solidFill>
                  <a:latin typeface="Arial" panose="020B0604020202020204" pitchFamily="34" charset="0"/>
                  <a:cs typeface="Arial" panose="020B0604020202020204" pitchFamily="34" charset="0"/>
                </a:rPr>
                <a:t> (ROSSO) e mediatori antinfiammatori (BLU), che possono agire sui corrispondenti recettori del</a:t>
              </a:r>
            </a:p>
            <a:p>
              <a:r>
                <a:rPr lang="it-IT" sz="1600" b="1" dirty="0">
                  <a:solidFill>
                    <a:srgbClr val="002060"/>
                  </a:solidFill>
                  <a:latin typeface="Arial" panose="020B0604020202020204" pitchFamily="34" charset="0"/>
                  <a:cs typeface="Arial" panose="020B0604020202020204" pitchFamily="34" charset="0"/>
                </a:rPr>
                <a:t>nocicettori che causano una sensibilizzazione periferica e centrale caratterizzata da uno stato di ipersensibilità e ipereccitabilità del nocicettore.</a:t>
              </a:r>
            </a:p>
          </p:txBody>
        </p:sp>
        <p:pic>
          <p:nvPicPr>
            <p:cNvPr id="7" name="Immagine 6">
              <a:extLst>
                <a:ext uri="{FF2B5EF4-FFF2-40B4-BE49-F238E27FC236}">
                  <a16:creationId xmlns:a16="http://schemas.microsoft.com/office/drawing/2014/main" id="{C31F7487-7FAE-35D2-D10F-11FD49AFA72A}"/>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8522725" y="69309"/>
              <a:ext cx="3392129" cy="1005555"/>
            </a:xfrm>
            <a:prstGeom prst="rect">
              <a:avLst/>
            </a:prstGeom>
          </p:spPr>
        </p:pic>
      </p:grpSp>
    </p:spTree>
    <p:extLst>
      <p:ext uri="{BB962C8B-B14F-4D97-AF65-F5344CB8AC3E}">
        <p14:creationId xmlns:p14="http://schemas.microsoft.com/office/powerpoint/2010/main" val="18945471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30FBD0D2-6707-AACA-E9BD-6A721261A573}"/>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Effect>
                      <a14:brightnessContrast bright="40000"/>
                    </a14:imgEffect>
                  </a14:imgLayer>
                </a14:imgProps>
              </a:ext>
            </a:extLst>
          </a:blip>
          <a:stretch>
            <a:fillRect/>
          </a:stretch>
        </p:blipFill>
        <p:spPr>
          <a:xfrm>
            <a:off x="792930" y="328612"/>
            <a:ext cx="4400550" cy="6200775"/>
          </a:xfrm>
          <a:prstGeom prst="rect">
            <a:avLst/>
          </a:prstGeom>
        </p:spPr>
      </p:pic>
      <p:sp>
        <p:nvSpPr>
          <p:cNvPr id="5" name="CasellaDiTesto 4">
            <a:extLst>
              <a:ext uri="{FF2B5EF4-FFF2-40B4-BE49-F238E27FC236}">
                <a16:creationId xmlns:a16="http://schemas.microsoft.com/office/drawing/2014/main" id="{DAE33186-688E-D80F-09D9-C5E3FF52E7CF}"/>
              </a:ext>
            </a:extLst>
          </p:cNvPr>
          <p:cNvSpPr txBox="1"/>
          <p:nvPr/>
        </p:nvSpPr>
        <p:spPr>
          <a:xfrm>
            <a:off x="5671335" y="392122"/>
            <a:ext cx="6390526" cy="6370975"/>
          </a:xfrm>
          <a:prstGeom prst="rect">
            <a:avLst/>
          </a:prstGeom>
          <a:noFill/>
        </p:spPr>
        <p:txBody>
          <a:bodyPr wrap="square">
            <a:spAutoFit/>
          </a:bodyPr>
          <a:lstStyle/>
          <a:p>
            <a:r>
              <a:rPr lang="it-IT" sz="1700" b="1" dirty="0">
                <a:solidFill>
                  <a:srgbClr val="FF0000"/>
                </a:solidFill>
                <a:latin typeface="Arial" panose="020B0604020202020204" pitchFamily="34" charset="0"/>
                <a:cs typeface="Arial" panose="020B0604020202020204" pitchFamily="34" charset="0"/>
              </a:rPr>
              <a:t>Attivazione distinta e dipendente dal tempo di microglia e astrociti nel midollo spinale dopo lesione del nervo.</a:t>
            </a:r>
          </a:p>
          <a:p>
            <a:endParaRPr lang="it-IT" sz="1700" b="1" dirty="0">
              <a:latin typeface="Arial" panose="020B0604020202020204" pitchFamily="34" charset="0"/>
              <a:cs typeface="Arial" panose="020B0604020202020204" pitchFamily="34" charset="0"/>
            </a:endParaRPr>
          </a:p>
          <a:p>
            <a:r>
              <a:rPr lang="it-IT" sz="1700" b="1" dirty="0">
                <a:latin typeface="Arial" panose="020B0604020202020204" pitchFamily="34" charset="0"/>
                <a:cs typeface="Arial" panose="020B0604020202020204" pitchFamily="34" charset="0"/>
              </a:rPr>
              <a:t>Attivazione della microglia rivelata dall'aumentata espressione del recettore 1 delle chemochine CX3C (CX3CR1) nel midollo spinale 10 giorni (A) e 21 giorni (B) dopo lesione del nervo</a:t>
            </a:r>
          </a:p>
          <a:p>
            <a:r>
              <a:rPr lang="it-IT" sz="1700" b="1" dirty="0">
                <a:latin typeface="Arial" panose="020B0604020202020204" pitchFamily="34" charset="0"/>
                <a:cs typeface="Arial" panose="020B0604020202020204" pitchFamily="34" charset="0"/>
              </a:rPr>
              <a:t>nei topi Cx3cr1-GFP. Barra della scala = 100 µm.</a:t>
            </a:r>
          </a:p>
          <a:p>
            <a:endParaRPr lang="it-IT" sz="1700" b="1" dirty="0">
              <a:latin typeface="Arial" panose="020B0604020202020204" pitchFamily="34" charset="0"/>
              <a:cs typeface="Arial" panose="020B0604020202020204" pitchFamily="34" charset="0"/>
            </a:endParaRPr>
          </a:p>
          <a:p>
            <a:r>
              <a:rPr lang="it-IT" sz="1700" b="1" dirty="0">
                <a:latin typeface="Arial" panose="020B0604020202020204" pitchFamily="34" charset="0"/>
                <a:cs typeface="Arial" panose="020B0604020202020204" pitchFamily="34" charset="0"/>
              </a:rPr>
              <a:t>(C) Fosforilazione della proteina chinasi attivata dal mitogeno p38 (P-p38) nel cluster di molecola di differenziazione 11B (CD11b) + microglia nel corno dorsale del midollo spinale 7 giorni dopo la lesione del nervo. Barra della scala = 20 µm.</a:t>
            </a:r>
          </a:p>
          <a:p>
            <a:r>
              <a:rPr lang="it-IT" sz="1700" b="1" dirty="0">
                <a:latin typeface="Arial" panose="020B0604020202020204" pitchFamily="34" charset="0"/>
                <a:cs typeface="Arial" panose="020B0604020202020204" pitchFamily="34" charset="0"/>
              </a:rPr>
              <a:t> </a:t>
            </a:r>
          </a:p>
          <a:p>
            <a:r>
              <a:rPr lang="it-IT" sz="1700" b="1" dirty="0">
                <a:latin typeface="Arial" panose="020B0604020202020204" pitchFamily="34" charset="0"/>
                <a:cs typeface="Arial" panose="020B0604020202020204" pitchFamily="34" charset="0"/>
              </a:rPr>
              <a:t>Attivazione di Astrociti rivelata dall'aumento dell'espressione della proteina acida fibrillare gliale (GFAP) nel midollo spinale 10 giorni (D) e 21 giorni (E) dopo la lesione del nervo nei topi. Barra della scala = 100 µm.</a:t>
            </a:r>
          </a:p>
          <a:p>
            <a:endParaRPr lang="it-IT" sz="1700" b="1" dirty="0">
              <a:latin typeface="Arial" panose="020B0604020202020204" pitchFamily="34" charset="0"/>
              <a:cs typeface="Arial" panose="020B0604020202020204" pitchFamily="34" charset="0"/>
            </a:endParaRPr>
          </a:p>
          <a:p>
            <a:r>
              <a:rPr lang="it-IT" sz="1700" b="1" dirty="0">
                <a:latin typeface="Arial" panose="020B0604020202020204" pitchFamily="34" charset="0"/>
                <a:cs typeface="Arial" panose="020B0604020202020204" pitchFamily="34" charset="0"/>
              </a:rPr>
              <a:t>(F) Espressione della </a:t>
            </a:r>
            <a:r>
              <a:rPr lang="it-IT" sz="1700" b="1" dirty="0" err="1">
                <a:latin typeface="Arial" panose="020B0604020202020204" pitchFamily="34" charset="0"/>
                <a:cs typeface="Arial" panose="020B0604020202020204" pitchFamily="34" charset="0"/>
              </a:rPr>
              <a:t>connessina</a:t>
            </a:r>
            <a:r>
              <a:rPr lang="it-IT" sz="1700" b="1" dirty="0">
                <a:latin typeface="Arial" panose="020B0604020202020204" pitchFamily="34" charset="0"/>
                <a:cs typeface="Arial" panose="020B0604020202020204" pitchFamily="34" charset="0"/>
              </a:rPr>
              <a:t> 43 (Cx43) negli astrociti GFAP-positivi nel corno dorsale del midollo spinale 21 giorni dopo la lesione del nervo. Barra della scala = 20 µm. d = giorni.</a:t>
            </a:r>
          </a:p>
        </p:txBody>
      </p:sp>
    </p:spTree>
    <p:extLst>
      <p:ext uri="{BB962C8B-B14F-4D97-AF65-F5344CB8AC3E}">
        <p14:creationId xmlns:p14="http://schemas.microsoft.com/office/powerpoint/2010/main" val="12430877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po 7">
            <a:extLst>
              <a:ext uri="{FF2B5EF4-FFF2-40B4-BE49-F238E27FC236}">
                <a16:creationId xmlns:a16="http://schemas.microsoft.com/office/drawing/2014/main" id="{AD42A014-18DA-254E-F270-F403544D8840}"/>
              </a:ext>
            </a:extLst>
          </p:cNvPr>
          <p:cNvGrpSpPr/>
          <p:nvPr/>
        </p:nvGrpSpPr>
        <p:grpSpPr>
          <a:xfrm>
            <a:off x="203200" y="139979"/>
            <a:ext cx="8940800" cy="3009257"/>
            <a:chOff x="203200" y="139979"/>
            <a:chExt cx="8940800" cy="3009257"/>
          </a:xfrm>
        </p:grpSpPr>
        <p:pic>
          <p:nvPicPr>
            <p:cNvPr id="3" name="Immagine 2">
              <a:extLst>
                <a:ext uri="{FF2B5EF4-FFF2-40B4-BE49-F238E27FC236}">
                  <a16:creationId xmlns:a16="http://schemas.microsoft.com/office/drawing/2014/main" id="{0644B9BB-43BC-EA3A-8A5B-696BBC7A3BB5}"/>
                </a:ext>
              </a:extLst>
            </p:cNvPr>
            <p:cNvPicPr>
              <a:picLocks noChangeAspect="1"/>
            </p:cNvPicPr>
            <p:nvPr/>
          </p:nvPicPr>
          <p:blipFill>
            <a:blip r:embed="rId2"/>
            <a:stretch>
              <a:fillRect/>
            </a:stretch>
          </p:blipFill>
          <p:spPr>
            <a:xfrm>
              <a:off x="203200" y="139979"/>
              <a:ext cx="8255000" cy="3009257"/>
            </a:xfrm>
            <a:prstGeom prst="rect">
              <a:avLst/>
            </a:prstGeom>
          </p:spPr>
        </p:pic>
        <p:sp>
          <p:nvSpPr>
            <p:cNvPr id="7" name="CasellaDiTesto 6">
              <a:extLst>
                <a:ext uri="{FF2B5EF4-FFF2-40B4-BE49-F238E27FC236}">
                  <a16:creationId xmlns:a16="http://schemas.microsoft.com/office/drawing/2014/main" id="{57DE65CF-DE54-4C00-9CE6-0005E6F0819D}"/>
                </a:ext>
              </a:extLst>
            </p:cNvPr>
            <p:cNvSpPr txBox="1"/>
            <p:nvPr/>
          </p:nvSpPr>
          <p:spPr>
            <a:xfrm>
              <a:off x="3048000" y="310634"/>
              <a:ext cx="6096000" cy="369332"/>
            </a:xfrm>
            <a:prstGeom prst="rect">
              <a:avLst/>
            </a:prstGeom>
            <a:noFill/>
          </p:spPr>
          <p:txBody>
            <a:bodyPr wrap="square">
              <a:spAutoFit/>
            </a:bodyPr>
            <a:lstStyle/>
            <a:p>
              <a:r>
                <a:rPr lang="it-IT" dirty="0"/>
                <a:t>2025: 20(7):1864-1882.</a:t>
              </a:r>
            </a:p>
          </p:txBody>
        </p:sp>
      </p:grpSp>
      <p:sp>
        <p:nvSpPr>
          <p:cNvPr id="9" name="CasellaDiTesto 8">
            <a:extLst>
              <a:ext uri="{FF2B5EF4-FFF2-40B4-BE49-F238E27FC236}">
                <a16:creationId xmlns:a16="http://schemas.microsoft.com/office/drawing/2014/main" id="{4C2D4E54-E48B-2BCD-D512-865BB2631F2B}"/>
              </a:ext>
            </a:extLst>
          </p:cNvPr>
          <p:cNvSpPr txBox="1"/>
          <p:nvPr/>
        </p:nvSpPr>
        <p:spPr>
          <a:xfrm>
            <a:off x="368300" y="1888490"/>
            <a:ext cx="11607800" cy="4801314"/>
          </a:xfrm>
          <a:prstGeom prst="rect">
            <a:avLst/>
          </a:prstGeom>
          <a:solidFill>
            <a:schemeClr val="bg1"/>
          </a:solidFill>
        </p:spPr>
        <p:txBody>
          <a:bodyPr wrap="square">
            <a:spAutoFit/>
          </a:bodyPr>
          <a:lstStyle/>
          <a:p>
            <a:pPr algn="just"/>
            <a:r>
              <a:rPr lang="it-IT" b="1" dirty="0">
                <a:solidFill>
                  <a:srgbClr val="0070C0"/>
                </a:solidFill>
                <a:latin typeface="Arial" panose="020B0604020202020204" pitchFamily="34" charset="0"/>
                <a:cs typeface="Arial" panose="020B0604020202020204" pitchFamily="34" charset="0"/>
              </a:rPr>
              <a:t>La rigenerazione nervosa in seguito a lesioni traumatiche dei nervi periferici e neuropatie è un processo complesso modulato da diversi fattori e complessi meccanismi molecolari. Studi precedenti si sono concentrati sui fattori che stimolano la crescita assonale e la rigenerazione della mielina. Tuttavia, studi recenti hanno evidenziato il ruolo fondamentale dell'autofagia nella rigenerazione dei nervi periferici, in particolare nel contesto delle lesioni traumatiche.</a:t>
            </a:r>
          </a:p>
          <a:p>
            <a:pPr algn="just"/>
            <a:endParaRPr lang="it-IT" b="1" dirty="0">
              <a:solidFill>
                <a:srgbClr val="0070C0"/>
              </a:solidFill>
              <a:latin typeface="Arial" panose="020B0604020202020204" pitchFamily="34" charset="0"/>
              <a:cs typeface="Arial" panose="020B0604020202020204" pitchFamily="34" charset="0"/>
            </a:endParaRPr>
          </a:p>
          <a:p>
            <a:pPr algn="just"/>
            <a:r>
              <a:rPr lang="it-IT" b="1" dirty="0">
                <a:solidFill>
                  <a:srgbClr val="0070C0"/>
                </a:solidFill>
                <a:latin typeface="Arial" panose="020B0604020202020204" pitchFamily="34" charset="0"/>
                <a:cs typeface="Arial" panose="020B0604020202020204" pitchFamily="34" charset="0"/>
              </a:rPr>
              <a:t>Le nostre attuali conoscenze suggeriscono che l'attivazione dell'autofagia faciliti la rapida rimozione degli assoni e delle guaine mieliniche danneggiati, migliorando così la sopravvivenza neuronale e mitigando lo stress ossidativo e l'infiammazione indotti dalle lesioni.</a:t>
            </a:r>
          </a:p>
          <a:p>
            <a:pPr algn="just"/>
            <a:endParaRPr lang="it-IT" b="1" dirty="0">
              <a:solidFill>
                <a:srgbClr val="0070C0"/>
              </a:solidFill>
              <a:latin typeface="Arial" panose="020B0604020202020204" pitchFamily="34" charset="0"/>
              <a:cs typeface="Arial" panose="020B0604020202020204" pitchFamily="34" charset="0"/>
            </a:endParaRPr>
          </a:p>
          <a:p>
            <a:pPr algn="just"/>
            <a:r>
              <a:rPr lang="it-IT" b="1" dirty="0">
                <a:solidFill>
                  <a:srgbClr val="0070C0"/>
                </a:solidFill>
                <a:latin typeface="Arial" panose="020B0604020202020204" pitchFamily="34" charset="0"/>
                <a:cs typeface="Arial" panose="020B0604020202020204" pitchFamily="34" charset="0"/>
              </a:rPr>
              <a:t>Diversi farmaci e interventi che inducono l'autofagia hanno dimostrato effetti benefici nell'alleviare la neuropatia periferica e nel promuovere la rigenerazione nervosa in modelli preclinici di lesioni traumatiche dei nervi periferici.</a:t>
            </a:r>
          </a:p>
          <a:p>
            <a:pPr algn="just"/>
            <a:endParaRPr lang="it-IT" b="1" dirty="0">
              <a:solidFill>
                <a:srgbClr val="0070C0"/>
              </a:solidFill>
              <a:latin typeface="Arial" panose="020B0604020202020204" pitchFamily="34" charset="0"/>
              <a:cs typeface="Arial" panose="020B0604020202020204" pitchFamily="34" charset="0"/>
            </a:endParaRPr>
          </a:p>
          <a:p>
            <a:pPr algn="just"/>
            <a:r>
              <a:rPr lang="it-IT" b="1" dirty="0">
                <a:solidFill>
                  <a:srgbClr val="0070C0"/>
                </a:solidFill>
                <a:latin typeface="Arial" panose="020B0604020202020204" pitchFamily="34" charset="0"/>
                <a:cs typeface="Arial" panose="020B0604020202020204" pitchFamily="34" charset="0"/>
              </a:rPr>
              <a:t>Questa revisione approfondisce la regolazione dell'autofagia nei tipi cellulari coinvolti nella rigenerazione dei nervi periferici, riassumendo i potenziali farmaci e interventi che possono essere sfruttati per promuovere questo processo. </a:t>
            </a:r>
          </a:p>
        </p:txBody>
      </p:sp>
    </p:spTree>
    <p:extLst>
      <p:ext uri="{BB962C8B-B14F-4D97-AF65-F5344CB8AC3E}">
        <p14:creationId xmlns:p14="http://schemas.microsoft.com/office/powerpoint/2010/main" val="7947817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po 5">
            <a:extLst>
              <a:ext uri="{FF2B5EF4-FFF2-40B4-BE49-F238E27FC236}">
                <a16:creationId xmlns:a16="http://schemas.microsoft.com/office/drawing/2014/main" id="{6F307CBE-9ED4-9390-5E15-DE11C42C9243}"/>
              </a:ext>
            </a:extLst>
          </p:cNvPr>
          <p:cNvGrpSpPr/>
          <p:nvPr/>
        </p:nvGrpSpPr>
        <p:grpSpPr>
          <a:xfrm>
            <a:off x="198083" y="78740"/>
            <a:ext cx="11892317" cy="6894195"/>
            <a:chOff x="198083" y="78740"/>
            <a:chExt cx="11892317" cy="6894195"/>
          </a:xfrm>
        </p:grpSpPr>
        <p:pic>
          <p:nvPicPr>
            <p:cNvPr id="3" name="Immagine 2">
              <a:extLst>
                <a:ext uri="{FF2B5EF4-FFF2-40B4-BE49-F238E27FC236}">
                  <a16:creationId xmlns:a16="http://schemas.microsoft.com/office/drawing/2014/main" id="{E27F0606-9569-6471-E407-D3E0F7ADEBE1}"/>
                </a:ext>
              </a:extLst>
            </p:cNvPr>
            <p:cNvPicPr>
              <a:picLocks noChangeAspect="1"/>
            </p:cNvPicPr>
            <p:nvPr/>
          </p:nvPicPr>
          <p:blipFill>
            <a:blip r:embed="rId2"/>
            <a:stretch>
              <a:fillRect/>
            </a:stretch>
          </p:blipFill>
          <p:spPr>
            <a:xfrm>
              <a:off x="198083" y="565150"/>
              <a:ext cx="6634518" cy="5727700"/>
            </a:xfrm>
            <a:prstGeom prst="rect">
              <a:avLst/>
            </a:prstGeom>
          </p:spPr>
        </p:pic>
        <p:sp>
          <p:nvSpPr>
            <p:cNvPr id="5" name="CasellaDiTesto 4">
              <a:extLst>
                <a:ext uri="{FF2B5EF4-FFF2-40B4-BE49-F238E27FC236}">
                  <a16:creationId xmlns:a16="http://schemas.microsoft.com/office/drawing/2014/main" id="{76AACDB5-2C88-1829-BE29-B9BEF16DF771}"/>
                </a:ext>
              </a:extLst>
            </p:cNvPr>
            <p:cNvSpPr txBox="1"/>
            <p:nvPr/>
          </p:nvSpPr>
          <p:spPr>
            <a:xfrm>
              <a:off x="6832601" y="78740"/>
              <a:ext cx="5257799" cy="6894195"/>
            </a:xfrm>
            <a:prstGeom prst="rect">
              <a:avLst/>
            </a:prstGeom>
            <a:noFill/>
          </p:spPr>
          <p:txBody>
            <a:bodyPr wrap="square">
              <a:spAutoFit/>
            </a:bodyPr>
            <a:lstStyle/>
            <a:p>
              <a:pPr algn="just"/>
              <a:r>
                <a:rPr lang="it-IT" sz="1700" b="1" dirty="0">
                  <a:solidFill>
                    <a:srgbClr val="0070C0"/>
                  </a:solidFill>
                  <a:latin typeface="Arial" panose="020B0604020202020204" pitchFamily="34" charset="0"/>
                  <a:cs typeface="Arial" panose="020B0604020202020204" pitchFamily="34" charset="0"/>
                </a:rPr>
                <a:t>Coordinamento di vari tipi cellulari nella rigenerazione dei nervi periferici.</a:t>
              </a:r>
            </a:p>
            <a:p>
              <a:pPr algn="just"/>
              <a:endParaRPr lang="it-IT" sz="1700" b="1" dirty="0">
                <a:solidFill>
                  <a:srgbClr val="0070C0"/>
                </a:solidFill>
                <a:latin typeface="Arial" panose="020B0604020202020204" pitchFamily="34" charset="0"/>
                <a:cs typeface="Arial" panose="020B0604020202020204" pitchFamily="34" charset="0"/>
              </a:endParaRPr>
            </a:p>
            <a:p>
              <a:pPr algn="just"/>
              <a:r>
                <a:rPr lang="it-IT" sz="1700" b="1" dirty="0">
                  <a:solidFill>
                    <a:srgbClr val="0070C0"/>
                  </a:solidFill>
                  <a:latin typeface="Arial" panose="020B0604020202020204" pitchFamily="34" charset="0"/>
                  <a:cs typeface="Arial" panose="020B0604020202020204" pitchFamily="34" charset="0"/>
                </a:rPr>
                <a:t>La WD è la degradazione degli assoni e delle guaine mieliniche che si verifica </a:t>
              </a:r>
              <a:r>
                <a:rPr lang="it-IT" sz="1700" b="1" dirty="0" err="1">
                  <a:solidFill>
                    <a:srgbClr val="0070C0"/>
                  </a:solidFill>
                  <a:latin typeface="Arial" panose="020B0604020202020204" pitchFamily="34" charset="0"/>
                  <a:cs typeface="Arial" panose="020B0604020202020204" pitchFamily="34" charset="0"/>
                </a:rPr>
                <a:t>distalmente</a:t>
              </a:r>
              <a:r>
                <a:rPr lang="it-IT" sz="1700" b="1" dirty="0">
                  <a:solidFill>
                    <a:srgbClr val="0070C0"/>
                  </a:solidFill>
                  <a:latin typeface="Arial" panose="020B0604020202020204" pitchFamily="34" charset="0"/>
                  <a:cs typeface="Arial" panose="020B0604020202020204" pitchFamily="34" charset="0"/>
                </a:rPr>
                <a:t> al sito di lesione meccanica nei nervi periferici. L'obiettivo della WD è rimuovere gli assoni danneggiati e i frammenti di mielina per creare un ambiente adatto alla rigenerazione.</a:t>
              </a:r>
            </a:p>
            <a:p>
              <a:pPr algn="just"/>
              <a:endParaRPr lang="it-IT" sz="1700" b="1" dirty="0">
                <a:solidFill>
                  <a:srgbClr val="0070C0"/>
                </a:solidFill>
                <a:latin typeface="Arial" panose="020B0604020202020204" pitchFamily="34" charset="0"/>
                <a:cs typeface="Arial" panose="020B0604020202020204" pitchFamily="34" charset="0"/>
              </a:endParaRPr>
            </a:p>
            <a:p>
              <a:pPr algn="just"/>
              <a:r>
                <a:rPr lang="it-IT" sz="1700" b="1" dirty="0">
                  <a:solidFill>
                    <a:srgbClr val="0070C0"/>
                  </a:solidFill>
                  <a:latin typeface="Arial" panose="020B0604020202020204" pitchFamily="34" charset="0"/>
                  <a:cs typeface="Arial" panose="020B0604020202020204" pitchFamily="34" charset="0"/>
                </a:rPr>
                <a:t>Nella regione della WD, cellule staminali pluripotenti (SC) riparatrici, macrofagi e fibroblasti sono i principali partecipanti al processo di riciclo e rimozione (A).</a:t>
              </a:r>
            </a:p>
            <a:p>
              <a:pPr algn="just"/>
              <a:endParaRPr lang="it-IT" sz="1700" b="1" dirty="0">
                <a:solidFill>
                  <a:srgbClr val="0070C0"/>
                </a:solidFill>
                <a:latin typeface="Arial" panose="020B0604020202020204" pitchFamily="34" charset="0"/>
                <a:cs typeface="Arial" panose="020B0604020202020204" pitchFamily="34" charset="0"/>
              </a:endParaRPr>
            </a:p>
            <a:p>
              <a:pPr algn="just"/>
              <a:r>
                <a:rPr lang="it-IT" sz="1700" b="1" dirty="0">
                  <a:solidFill>
                    <a:srgbClr val="0070C0"/>
                  </a:solidFill>
                  <a:latin typeface="Arial" panose="020B0604020202020204" pitchFamily="34" charset="0"/>
                  <a:cs typeface="Arial" panose="020B0604020202020204" pitchFamily="34" charset="0"/>
                </a:rPr>
                <a:t>Le cellule staminali pluripotenti e i macrofagi digeriscono e degradano sinergicamente gli assoni disintegrati e i frammenti di mielina, mentre le cellule staminali pluripotenti e i fibroblasti formano sinergicamente le bande di </a:t>
              </a:r>
              <a:r>
                <a:rPr lang="it-IT" sz="1700" b="1" dirty="0" err="1">
                  <a:solidFill>
                    <a:srgbClr val="0070C0"/>
                  </a:solidFill>
                  <a:latin typeface="Arial" panose="020B0604020202020204" pitchFamily="34" charset="0"/>
                  <a:cs typeface="Arial" panose="020B0604020202020204" pitchFamily="34" charset="0"/>
                </a:rPr>
                <a:t>Büngner</a:t>
              </a:r>
              <a:r>
                <a:rPr lang="it-IT" sz="1700" b="1" dirty="0">
                  <a:solidFill>
                    <a:srgbClr val="0070C0"/>
                  </a:solidFill>
                  <a:latin typeface="Arial" panose="020B0604020202020204" pitchFamily="34" charset="0"/>
                  <a:cs typeface="Arial" panose="020B0604020202020204" pitchFamily="34" charset="0"/>
                </a:rPr>
                <a:t>, che guidano la crescita assonale (B). </a:t>
              </a:r>
            </a:p>
            <a:p>
              <a:pPr algn="just"/>
              <a:endParaRPr lang="it-IT" sz="1700" b="1" dirty="0">
                <a:solidFill>
                  <a:srgbClr val="0070C0"/>
                </a:solidFill>
                <a:latin typeface="Arial" panose="020B0604020202020204" pitchFamily="34" charset="0"/>
                <a:cs typeface="Arial" panose="020B0604020202020204" pitchFamily="34" charset="0"/>
              </a:endParaRPr>
            </a:p>
            <a:p>
              <a:pPr algn="just"/>
              <a:r>
                <a:rPr lang="it-IT" sz="1700" b="1" dirty="0">
                  <a:solidFill>
                    <a:srgbClr val="0070C0"/>
                  </a:solidFill>
                  <a:latin typeface="Arial" panose="020B0604020202020204" pitchFamily="34" charset="0"/>
                  <a:cs typeface="Arial" panose="020B0604020202020204" pitchFamily="34" charset="0"/>
                </a:rPr>
                <a:t>Infine, dopo la </a:t>
              </a:r>
              <a:r>
                <a:rPr lang="it-IT" sz="1700" b="1" dirty="0" err="1">
                  <a:solidFill>
                    <a:srgbClr val="0070C0"/>
                  </a:solidFill>
                  <a:latin typeface="Arial" panose="020B0604020202020204" pitchFamily="34" charset="0"/>
                  <a:cs typeface="Arial" panose="020B0604020202020204" pitchFamily="34" charset="0"/>
                </a:rPr>
                <a:t>ridifferenziazione</a:t>
              </a:r>
              <a:r>
                <a:rPr lang="it-IT" sz="1700" b="1" dirty="0">
                  <a:solidFill>
                    <a:srgbClr val="0070C0"/>
                  </a:solidFill>
                  <a:latin typeface="Arial" panose="020B0604020202020204" pitchFamily="34" charset="0"/>
                  <a:cs typeface="Arial" panose="020B0604020202020204" pitchFamily="34" charset="0"/>
                </a:rPr>
                <a:t> delle cellule staminali, gli assoni rigenerati vengono </a:t>
              </a:r>
              <a:r>
                <a:rPr lang="it-IT" sz="1700" b="1" dirty="0" err="1">
                  <a:solidFill>
                    <a:srgbClr val="0070C0"/>
                  </a:solidFill>
                  <a:latin typeface="Arial" panose="020B0604020202020204" pitchFamily="34" charset="0"/>
                  <a:cs typeface="Arial" panose="020B0604020202020204" pitchFamily="34" charset="0"/>
                </a:rPr>
                <a:t>rimielinizzati</a:t>
              </a:r>
              <a:r>
                <a:rPr lang="it-IT" sz="1700" b="1" dirty="0">
                  <a:solidFill>
                    <a:srgbClr val="0070C0"/>
                  </a:solidFill>
                  <a:latin typeface="Arial" panose="020B0604020202020204" pitchFamily="34" charset="0"/>
                  <a:cs typeface="Arial" panose="020B0604020202020204" pitchFamily="34" charset="0"/>
                </a:rPr>
                <a:t> e si ottiene il recupero funzionale (C).</a:t>
              </a:r>
            </a:p>
          </p:txBody>
        </p:sp>
      </p:grpSp>
    </p:spTree>
    <p:extLst>
      <p:ext uri="{BB962C8B-B14F-4D97-AF65-F5344CB8AC3E}">
        <p14:creationId xmlns:p14="http://schemas.microsoft.com/office/powerpoint/2010/main" val="42247595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po 5">
            <a:extLst>
              <a:ext uri="{FF2B5EF4-FFF2-40B4-BE49-F238E27FC236}">
                <a16:creationId xmlns:a16="http://schemas.microsoft.com/office/drawing/2014/main" id="{69B16FE3-925E-E007-D34F-34CBEBE9C538}"/>
              </a:ext>
            </a:extLst>
          </p:cNvPr>
          <p:cNvGrpSpPr/>
          <p:nvPr/>
        </p:nvGrpSpPr>
        <p:grpSpPr>
          <a:xfrm>
            <a:off x="225483" y="67945"/>
            <a:ext cx="11741035" cy="6786473"/>
            <a:chOff x="225483" y="67945"/>
            <a:chExt cx="11741035" cy="6786473"/>
          </a:xfrm>
        </p:grpSpPr>
        <p:pic>
          <p:nvPicPr>
            <p:cNvPr id="3" name="Immagine 2">
              <a:extLst>
                <a:ext uri="{FF2B5EF4-FFF2-40B4-BE49-F238E27FC236}">
                  <a16:creationId xmlns:a16="http://schemas.microsoft.com/office/drawing/2014/main" id="{45599269-AFB9-403E-CD77-884FA13B3AA4}"/>
                </a:ext>
              </a:extLst>
            </p:cNvPr>
            <p:cNvPicPr>
              <a:picLocks noChangeAspect="1"/>
            </p:cNvPicPr>
            <p:nvPr/>
          </p:nvPicPr>
          <p:blipFill>
            <a:blip r:embed="rId2"/>
            <a:stretch>
              <a:fillRect/>
            </a:stretch>
          </p:blipFill>
          <p:spPr>
            <a:xfrm>
              <a:off x="225483" y="946150"/>
              <a:ext cx="6184554" cy="4965700"/>
            </a:xfrm>
            <a:prstGeom prst="rect">
              <a:avLst/>
            </a:prstGeom>
          </p:spPr>
        </p:pic>
        <p:sp>
          <p:nvSpPr>
            <p:cNvPr id="5" name="CasellaDiTesto 4">
              <a:extLst>
                <a:ext uri="{FF2B5EF4-FFF2-40B4-BE49-F238E27FC236}">
                  <a16:creationId xmlns:a16="http://schemas.microsoft.com/office/drawing/2014/main" id="{37D9F621-5988-5EAB-F590-228BB9BD47FF}"/>
                </a:ext>
              </a:extLst>
            </p:cNvPr>
            <p:cNvSpPr txBox="1"/>
            <p:nvPr/>
          </p:nvSpPr>
          <p:spPr>
            <a:xfrm>
              <a:off x="6410038" y="67945"/>
              <a:ext cx="5556480" cy="6786473"/>
            </a:xfrm>
            <a:prstGeom prst="rect">
              <a:avLst/>
            </a:prstGeom>
            <a:noFill/>
          </p:spPr>
          <p:txBody>
            <a:bodyPr wrap="square">
              <a:spAutoFit/>
            </a:bodyPr>
            <a:lstStyle/>
            <a:p>
              <a:pPr algn="just"/>
              <a:r>
                <a:rPr lang="it-IT" sz="1500" b="1" dirty="0">
                  <a:solidFill>
                    <a:srgbClr val="0070C0"/>
                  </a:solidFill>
                  <a:latin typeface="Arial" panose="020B0604020202020204" pitchFamily="34" charset="0"/>
                  <a:cs typeface="Arial" panose="020B0604020202020204" pitchFamily="34" charset="0"/>
                </a:rPr>
                <a:t>Il </a:t>
              </a:r>
              <a:r>
                <a:rPr lang="it-IT" sz="1500" b="1" dirty="0" err="1">
                  <a:solidFill>
                    <a:srgbClr val="0070C0"/>
                  </a:solidFill>
                  <a:latin typeface="Arial" panose="020B0604020202020204" pitchFamily="34" charset="0"/>
                  <a:cs typeface="Arial" panose="020B0604020202020204" pitchFamily="34" charset="0"/>
                </a:rPr>
                <a:t>signaling</a:t>
              </a:r>
              <a:r>
                <a:rPr lang="it-IT" sz="1500" b="1" dirty="0">
                  <a:solidFill>
                    <a:srgbClr val="0070C0"/>
                  </a:solidFill>
                  <a:latin typeface="Arial" panose="020B0604020202020204" pitchFamily="34" charset="0"/>
                  <a:cs typeface="Arial" panose="020B0604020202020204" pitchFamily="34" charset="0"/>
                </a:rPr>
                <a:t> dell'autofagia può essere guidato da due importanti chinasi cellulari che rilevano l'energia, AMPK e </a:t>
              </a:r>
              <a:r>
                <a:rPr lang="it-IT" sz="1500" b="1" dirty="0" err="1">
                  <a:solidFill>
                    <a:srgbClr val="0070C0"/>
                  </a:solidFill>
                  <a:latin typeface="Arial" panose="020B0604020202020204" pitchFamily="34" charset="0"/>
                  <a:cs typeface="Arial" panose="020B0604020202020204" pitchFamily="34" charset="0"/>
                </a:rPr>
                <a:t>mTOR</a:t>
              </a:r>
              <a:r>
                <a:rPr lang="it-IT" sz="1500" b="1" dirty="0">
                  <a:solidFill>
                    <a:srgbClr val="0070C0"/>
                  </a:solidFill>
                  <a:latin typeface="Arial" panose="020B0604020202020204" pitchFamily="34" charset="0"/>
                  <a:cs typeface="Arial" panose="020B0604020202020204" pitchFamily="34" charset="0"/>
                </a:rPr>
                <a:t>. Quest'ultima forma il complesso mTORC1, sensibile alla rapamicina, con proteine ​​come Raptor e mLST8. In condizioni di abbondante apporto di nutrienti, la via di segnalazione PI3K/AKT viene attivata attraverso l'insulina e altri ormoni anabolici, attivando a sua volta mTORC1 e inibendo l'autofagia.</a:t>
              </a:r>
            </a:p>
            <a:p>
              <a:pPr algn="just"/>
              <a:endParaRPr lang="it-IT" sz="1500" b="1" dirty="0">
                <a:solidFill>
                  <a:srgbClr val="0070C0"/>
                </a:solidFill>
                <a:latin typeface="Arial" panose="020B0604020202020204" pitchFamily="34" charset="0"/>
                <a:cs typeface="Arial" panose="020B0604020202020204" pitchFamily="34" charset="0"/>
              </a:endParaRPr>
            </a:p>
            <a:p>
              <a:pPr algn="just"/>
              <a:r>
                <a:rPr lang="it-IT" sz="1500" b="1" dirty="0">
                  <a:solidFill>
                    <a:srgbClr val="0070C0"/>
                  </a:solidFill>
                  <a:latin typeface="Arial" panose="020B0604020202020204" pitchFamily="34" charset="0"/>
                  <a:cs typeface="Arial" panose="020B0604020202020204" pitchFamily="34" charset="0"/>
                </a:rPr>
                <a:t>Tuttavia, in situazioni di insufficiente apporto energetico cellulare, viene attivata AMPK, attivando così l'autofagia. I comuni induttori dell'autofagia agiscono tipicamente tramite l'attivazione di AMPK e </a:t>
              </a:r>
              <a:r>
                <a:rPr lang="it-IT" sz="1500" b="1" dirty="0" err="1">
                  <a:solidFill>
                    <a:srgbClr val="0070C0"/>
                  </a:solidFill>
                  <a:latin typeface="Arial" panose="020B0604020202020204" pitchFamily="34" charset="0"/>
                  <a:cs typeface="Arial" panose="020B0604020202020204" pitchFamily="34" charset="0"/>
                </a:rPr>
                <a:t>mTOR</a:t>
              </a:r>
              <a:r>
                <a:rPr lang="it-IT" sz="1500" b="1" dirty="0">
                  <a:solidFill>
                    <a:srgbClr val="0070C0"/>
                  </a:solidFill>
                  <a:latin typeface="Arial" panose="020B0604020202020204" pitchFamily="34" charset="0"/>
                  <a:cs typeface="Arial" panose="020B0604020202020204" pitchFamily="34" charset="0"/>
                </a:rPr>
                <a:t> (ad esempio, metformina, resveratrolo, quercetina, curcumina ed </a:t>
              </a:r>
              <a:r>
                <a:rPr lang="it-IT" sz="1500" b="1" dirty="0" err="1">
                  <a:solidFill>
                    <a:srgbClr val="0070C0"/>
                  </a:solidFill>
                  <a:latin typeface="Arial" panose="020B0604020202020204" pitchFamily="34" charset="0"/>
                  <a:cs typeface="Arial" panose="020B0604020202020204" pitchFamily="34" charset="0"/>
                </a:rPr>
                <a:t>ezetimibe</a:t>
              </a:r>
              <a:r>
                <a:rPr lang="it-IT" sz="1500" b="1" dirty="0">
                  <a:solidFill>
                    <a:srgbClr val="0070C0"/>
                  </a:solidFill>
                  <a:latin typeface="Arial" panose="020B0604020202020204" pitchFamily="34" charset="0"/>
                  <a:cs typeface="Arial" panose="020B0604020202020204" pitchFamily="34" charset="0"/>
                </a:rPr>
                <a:t>) e l'inibizione di mTORC1 (ad esempio, rapamicina, </a:t>
              </a:r>
              <a:r>
                <a:rPr lang="it-IT" sz="1500" b="1" dirty="0" err="1">
                  <a:solidFill>
                    <a:srgbClr val="0070C0"/>
                  </a:solidFill>
                  <a:latin typeface="Arial" panose="020B0604020202020204" pitchFamily="34" charset="0"/>
                  <a:cs typeface="Arial" panose="020B0604020202020204" pitchFamily="34" charset="0"/>
                </a:rPr>
                <a:t>everolimus</a:t>
              </a:r>
              <a:r>
                <a:rPr lang="it-IT" sz="1500" b="1" dirty="0">
                  <a:solidFill>
                    <a:srgbClr val="0070C0"/>
                  </a:solidFill>
                  <a:latin typeface="Arial" panose="020B0604020202020204" pitchFamily="34" charset="0"/>
                  <a:cs typeface="Arial" panose="020B0604020202020204" pitchFamily="34" charset="0"/>
                </a:rPr>
                <a:t>, </a:t>
              </a:r>
              <a:r>
                <a:rPr lang="it-IT" sz="1500" b="1" dirty="0" err="1">
                  <a:solidFill>
                    <a:srgbClr val="0070C0"/>
                  </a:solidFill>
                  <a:latin typeface="Arial" panose="020B0604020202020204" pitchFamily="34" charset="0"/>
                  <a:cs typeface="Arial" panose="020B0604020202020204" pitchFamily="34" charset="0"/>
                </a:rPr>
                <a:t>temsirolimus</a:t>
              </a:r>
              <a:r>
                <a:rPr lang="it-IT" sz="1500" b="1" dirty="0">
                  <a:solidFill>
                    <a:srgbClr val="0070C0"/>
                  </a:solidFill>
                  <a:latin typeface="Arial" panose="020B0604020202020204" pitchFamily="34" charset="0"/>
                  <a:cs typeface="Arial" panose="020B0604020202020204" pitchFamily="34" charset="0"/>
                </a:rPr>
                <a:t> e torin1/2). Il litio, un tipico induttore dell'autofagia, inibisce la GSK-3β. </a:t>
              </a:r>
            </a:p>
            <a:p>
              <a:pPr algn="just"/>
              <a:endParaRPr lang="it-IT" sz="1500" b="1" dirty="0">
                <a:solidFill>
                  <a:srgbClr val="0070C0"/>
                </a:solidFill>
                <a:latin typeface="Arial" panose="020B0604020202020204" pitchFamily="34" charset="0"/>
                <a:cs typeface="Arial" panose="020B0604020202020204" pitchFamily="34" charset="0"/>
              </a:endParaRPr>
            </a:p>
            <a:p>
              <a:pPr algn="just"/>
              <a:r>
                <a:rPr lang="it-IT" sz="1500" b="1" dirty="0">
                  <a:solidFill>
                    <a:srgbClr val="0070C0"/>
                  </a:solidFill>
                  <a:latin typeface="Arial" panose="020B0604020202020204" pitchFamily="34" charset="0"/>
                  <a:cs typeface="Arial" panose="020B0604020202020204" pitchFamily="34" charset="0"/>
                </a:rPr>
                <a:t>AKT: Proteina chinasi B; AMPK: Proteina chinasi attivata dall'adenosina 5'-monofosfato; ATP: Adenosina 5'-trifosfato; Bcl-2: Linfoma a cellule B di tipo 2; FIP200: Proteina interagente con la famiglia delle chinasi di adesione focale da 200 </a:t>
              </a:r>
              <a:r>
                <a:rPr lang="it-IT" sz="1500" b="1" dirty="0" err="1">
                  <a:solidFill>
                    <a:srgbClr val="0070C0"/>
                  </a:solidFill>
                  <a:latin typeface="Arial" panose="020B0604020202020204" pitchFamily="34" charset="0"/>
                  <a:cs typeface="Arial" panose="020B0604020202020204" pitchFamily="34" charset="0"/>
                </a:rPr>
                <a:t>kDa</a:t>
              </a:r>
              <a:r>
                <a:rPr lang="it-IT" sz="1500" b="1" dirty="0">
                  <a:solidFill>
                    <a:srgbClr val="0070C0"/>
                  </a:solidFill>
                  <a:latin typeface="Arial" panose="020B0604020202020204" pitchFamily="34" charset="0"/>
                  <a:cs typeface="Arial" panose="020B0604020202020204" pitchFamily="34" charset="0"/>
                </a:rPr>
                <a:t>; GSK3β: Glicogeno </a:t>
              </a:r>
              <a:r>
                <a:rPr lang="it-IT" sz="1500" b="1" dirty="0" err="1">
                  <a:solidFill>
                    <a:srgbClr val="0070C0"/>
                  </a:solidFill>
                  <a:latin typeface="Arial" panose="020B0604020202020204" pitchFamily="34" charset="0"/>
                  <a:cs typeface="Arial" panose="020B0604020202020204" pitchFamily="34" charset="0"/>
                </a:rPr>
                <a:t>sintasi</a:t>
              </a:r>
              <a:r>
                <a:rPr lang="it-IT" sz="1500" b="1" dirty="0">
                  <a:solidFill>
                    <a:srgbClr val="0070C0"/>
                  </a:solidFill>
                  <a:latin typeface="Arial" panose="020B0604020202020204" pitchFamily="34" charset="0"/>
                  <a:cs typeface="Arial" panose="020B0604020202020204" pitchFamily="34" charset="0"/>
                </a:rPr>
                <a:t> chinasi 3β; LC3: Proteina 1 associata ai microtubuli, catena leggera 3; mTORC1: Complesso 1 del bersaglio della rapamicina nei mammiferi; p62: </a:t>
              </a:r>
              <a:r>
                <a:rPr lang="it-IT" sz="1500" b="1" dirty="0" err="1">
                  <a:solidFill>
                    <a:srgbClr val="0070C0"/>
                  </a:solidFill>
                  <a:latin typeface="Arial" panose="020B0604020202020204" pitchFamily="34" charset="0"/>
                  <a:cs typeface="Arial" panose="020B0604020202020204" pitchFamily="34" charset="0"/>
                </a:rPr>
                <a:t>Sequestosoma</a:t>
              </a:r>
              <a:r>
                <a:rPr lang="it-IT" sz="1500" b="1" dirty="0">
                  <a:solidFill>
                    <a:srgbClr val="0070C0"/>
                  </a:solidFill>
                  <a:latin typeface="Arial" panose="020B0604020202020204" pitchFamily="34" charset="0"/>
                  <a:cs typeface="Arial" panose="020B0604020202020204" pitchFamily="34" charset="0"/>
                </a:rPr>
                <a:t> 1; PI3K: </a:t>
              </a:r>
              <a:r>
                <a:rPr lang="it-IT" sz="1500" b="1" dirty="0" err="1">
                  <a:solidFill>
                    <a:srgbClr val="0070C0"/>
                  </a:solidFill>
                  <a:latin typeface="Arial" panose="020B0604020202020204" pitchFamily="34" charset="0"/>
                  <a:cs typeface="Arial" panose="020B0604020202020204" pitchFamily="34" charset="0"/>
                </a:rPr>
                <a:t>Fosfoinositide</a:t>
              </a:r>
              <a:r>
                <a:rPr lang="it-IT" sz="1500" b="1" dirty="0">
                  <a:solidFill>
                    <a:srgbClr val="0070C0"/>
                  </a:solidFill>
                  <a:latin typeface="Arial" panose="020B0604020202020204" pitchFamily="34" charset="0"/>
                  <a:cs typeface="Arial" panose="020B0604020202020204" pitchFamily="34" charset="0"/>
                </a:rPr>
                <a:t> 3-chinasi; TSC1/2: Complesso 1/2 della sclerosi tuberosa; ULK1/2: chinasi 1/2 simile a Unc-51; </a:t>
              </a:r>
              <a:r>
                <a:rPr lang="it-IT" sz="1500" b="1" dirty="0" err="1">
                  <a:solidFill>
                    <a:srgbClr val="0070C0"/>
                  </a:solidFill>
                  <a:latin typeface="Arial" panose="020B0604020202020204" pitchFamily="34" charset="0"/>
                  <a:cs typeface="Arial" panose="020B0604020202020204" pitchFamily="34" charset="0"/>
                </a:rPr>
                <a:t>Vps</a:t>
              </a:r>
              <a:r>
                <a:rPr lang="it-IT" sz="1500" b="1" dirty="0">
                  <a:solidFill>
                    <a:srgbClr val="0070C0"/>
                  </a:solidFill>
                  <a:latin typeface="Arial" panose="020B0604020202020204" pitchFamily="34" charset="0"/>
                  <a:cs typeface="Arial" panose="020B0604020202020204" pitchFamily="34" charset="0"/>
                </a:rPr>
                <a:t>: smistamento proteico vacuolare.</a:t>
              </a:r>
            </a:p>
          </p:txBody>
        </p:sp>
      </p:grpSp>
    </p:spTree>
    <p:extLst>
      <p:ext uri="{BB962C8B-B14F-4D97-AF65-F5344CB8AC3E}">
        <p14:creationId xmlns:p14="http://schemas.microsoft.com/office/powerpoint/2010/main" val="7727085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jjqJCFtHLkOqr2lwsArD2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jjqJCFtHLkOqr2lwsArD2g"/>
</p:tagLst>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430</TotalTime>
  <Words>3116</Words>
  <Application>Microsoft Office PowerPoint</Application>
  <PresentationFormat>Widescreen</PresentationFormat>
  <Paragraphs>297</Paragraphs>
  <Slides>46</Slides>
  <Notes>11</Notes>
  <HiddenSlides>0</HiddenSlides>
  <MMClips>0</MMClips>
  <ScaleCrop>false</ScaleCrop>
  <HeadingPairs>
    <vt:vector size="6" baseType="variant">
      <vt:variant>
        <vt:lpstr>Caratteri utilizzati</vt:lpstr>
      </vt:variant>
      <vt:variant>
        <vt:i4>12</vt:i4>
      </vt:variant>
      <vt:variant>
        <vt:lpstr>Tema</vt:lpstr>
      </vt:variant>
      <vt:variant>
        <vt:i4>2</vt:i4>
      </vt:variant>
      <vt:variant>
        <vt:lpstr>Titoli diapositive</vt:lpstr>
      </vt:variant>
      <vt:variant>
        <vt:i4>46</vt:i4>
      </vt:variant>
    </vt:vector>
  </HeadingPairs>
  <TitlesOfParts>
    <vt:vector size="60" baseType="lpstr">
      <vt:lpstr>Aptos</vt:lpstr>
      <vt:lpstr>Aptos Display</vt:lpstr>
      <vt:lpstr>Arial</vt:lpstr>
      <vt:lpstr>Arial Black</vt:lpstr>
      <vt:lpstr>Calibri</vt:lpstr>
      <vt:lpstr>Calibri Light</vt:lpstr>
      <vt:lpstr>Optima</vt:lpstr>
      <vt:lpstr>Tahoma</vt:lpstr>
      <vt:lpstr>Times</vt:lpstr>
      <vt:lpstr>Times New Roman</vt:lpstr>
      <vt:lpstr>Verdana Pro Light</vt:lpstr>
      <vt:lpstr>Wingdings</vt:lpstr>
      <vt:lpstr>Tema di Office</vt:lpstr>
      <vt:lpstr>1_Tema di Office</vt:lpstr>
      <vt:lpstr>La neuroprotezione nelle neuropatie periferiche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GRAZIE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Giovanni Antonio Checchia</dc:creator>
  <cp:lastModifiedBy>videorent vr</cp:lastModifiedBy>
  <cp:revision>37</cp:revision>
  <dcterms:created xsi:type="dcterms:W3CDTF">2024-05-18T08:24:43Z</dcterms:created>
  <dcterms:modified xsi:type="dcterms:W3CDTF">2025-05-27T09:42:53Z</dcterms:modified>
</cp:coreProperties>
</file>